
<file path=[Content_Types].xml><?xml version="1.0" encoding="utf-8"?>
<Types xmlns="http://schemas.openxmlformats.org/package/2006/content-types">
  <Default Extension="emf" ContentType="image/x-emf"/>
  <Default Extension="fntdata" ContentType="application/x-fontdata"/>
  <Default Extension="jfif" ContentType="image/jpeg"/>
  <Default Extension="jpeg" ContentType="image/jpeg"/>
  <Default Extension="png" ContentType="image/png"/>
  <Default Extension="rels" ContentType="application/vnd.openxmlformats-package.relationships+xml"/>
  <Default Extension="wdp" ContentType="image/vnd.ms-photo"/>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20"/>
  </p:notesMasterIdLst>
  <p:sldIdLst>
    <p:sldId id="288" r:id="rId2"/>
    <p:sldId id="289" r:id="rId3"/>
    <p:sldId id="259" r:id="rId4"/>
    <p:sldId id="286" r:id="rId5"/>
    <p:sldId id="260" r:id="rId6"/>
    <p:sldId id="294" r:id="rId7"/>
    <p:sldId id="261" r:id="rId8"/>
    <p:sldId id="287" r:id="rId9"/>
    <p:sldId id="300" r:id="rId10"/>
    <p:sldId id="274" r:id="rId11"/>
    <p:sldId id="295" r:id="rId12"/>
    <p:sldId id="293" r:id="rId13"/>
    <p:sldId id="271" r:id="rId14"/>
    <p:sldId id="301" r:id="rId15"/>
    <p:sldId id="296" r:id="rId16"/>
    <p:sldId id="298" r:id="rId17"/>
    <p:sldId id="299" r:id="rId18"/>
    <p:sldId id="267" r:id="rId19"/>
  </p:sldIdLst>
  <p:sldSz cx="18288000" cy="10287000"/>
  <p:notesSz cx="6888163" cy="10020300"/>
  <p:embeddedFontLst>
    <p:embeddedFont>
      <p:font typeface="Aharoni" panose="02010803020104030203" pitchFamily="2" charset="-79"/>
      <p:bold r:id="rId21"/>
    </p:embeddedFont>
    <p:embeddedFont>
      <p:font typeface="Bookman Old Style" panose="02050604050505020204" pitchFamily="18" charset="0"/>
      <p:regular r:id="rId22"/>
      <p:bold r:id="rId23"/>
      <p:italic r:id="rId24"/>
      <p:boldItalic r:id="rId25"/>
    </p:embeddedFont>
    <p:embeddedFont>
      <p:font typeface="Libre Franklin" pitchFamily="2" charset="0"/>
      <p:regular r:id="rId26"/>
      <p:bold r:id="rId27"/>
      <p:italic r:id="rId28"/>
      <p:boldItalic r:id="rId29"/>
    </p:embeddedFont>
    <p:embeddedFont>
      <p:font typeface="Libre Franklin Black" pitchFamily="2" charset="0"/>
      <p:bold r:id="rId30"/>
      <p:boldItalic r:id="rId31"/>
    </p:embeddedFont>
    <p:embeddedFont>
      <p:font typeface="Open Sans Ultra-Bold" panose="020B0604020202020204" charset="0"/>
      <p:regular r:id="rId32"/>
      <p:bold r:id="rId3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53" d="100"/>
          <a:sy n="53" d="100"/>
        </p:scale>
        <p:origin x="396" y="7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6.fntdata"/><Relationship Id="rId21" Type="http://schemas.openxmlformats.org/officeDocument/2006/relationships/font" Target="fonts/font1.fntdata"/><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5.fntdata"/><Relationship Id="rId33" Type="http://schemas.openxmlformats.org/officeDocument/2006/relationships/font" Target="fonts/font13.fntdata"/><Relationship Id="rId38"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29"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4.fntdata"/><Relationship Id="rId32" Type="http://schemas.openxmlformats.org/officeDocument/2006/relationships/font" Target="fonts/font12.fntdata"/><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3.fntdata"/><Relationship Id="rId28" Type="http://schemas.openxmlformats.org/officeDocument/2006/relationships/font" Target="fonts/font8.fntdata"/><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STRELLA NARA" userId="644ef262-9012-4468-bc86-8a3e7b2d8423" providerId="ADAL" clId="{88A4FFE1-1AC6-403E-BFCA-BFB91CF1CB0C}"/>
    <pc:docChg chg="undo custSel addSld delSld modSld">
      <pc:chgData name="ESTRELLA NARA" userId="644ef262-9012-4468-bc86-8a3e7b2d8423" providerId="ADAL" clId="{88A4FFE1-1AC6-403E-BFCA-BFB91CF1CB0C}" dt="2026-08-27T02:30:10.739" v="486" actId="20577"/>
      <pc:docMkLst>
        <pc:docMk/>
      </pc:docMkLst>
      <pc:sldChg chg="modSp mod">
        <pc:chgData name="ESTRELLA NARA" userId="644ef262-9012-4468-bc86-8a3e7b2d8423" providerId="ADAL" clId="{88A4FFE1-1AC6-403E-BFCA-BFB91CF1CB0C}" dt="2026-08-27T02:30:10.739" v="486" actId="20577"/>
        <pc:sldMkLst>
          <pc:docMk/>
          <pc:sldMk cId="0" sldId="259"/>
        </pc:sldMkLst>
        <pc:graphicFrameChg chg="modGraphic">
          <ac:chgData name="ESTRELLA NARA" userId="644ef262-9012-4468-bc86-8a3e7b2d8423" providerId="ADAL" clId="{88A4FFE1-1AC6-403E-BFCA-BFB91CF1CB0C}" dt="2026-08-27T02:30:10.739" v="486" actId="20577"/>
          <ac:graphicFrameMkLst>
            <pc:docMk/>
            <pc:sldMk cId="0" sldId="259"/>
            <ac:graphicFrameMk id="127" creationId="{00000000-0000-0000-0000-000000000000}"/>
          </ac:graphicFrameMkLst>
        </pc:graphicFrameChg>
      </pc:sldChg>
      <pc:sldChg chg="modSp mod">
        <pc:chgData name="ESTRELLA NARA" userId="644ef262-9012-4468-bc86-8a3e7b2d8423" providerId="ADAL" clId="{88A4FFE1-1AC6-403E-BFCA-BFB91CF1CB0C}" dt="2026-08-27T02:30:00.304" v="482" actId="20577"/>
        <pc:sldMkLst>
          <pc:docMk/>
          <pc:sldMk cId="0" sldId="289"/>
        </pc:sldMkLst>
        <pc:spChg chg="mod">
          <ac:chgData name="ESTRELLA NARA" userId="644ef262-9012-4468-bc86-8a3e7b2d8423" providerId="ADAL" clId="{88A4FFE1-1AC6-403E-BFCA-BFB91CF1CB0C}" dt="2026-08-27T02:29:30.698" v="473" actId="20577"/>
          <ac:spMkLst>
            <pc:docMk/>
            <pc:sldMk cId="0" sldId="289"/>
            <ac:spMk id="12" creationId="{6C43BF48-E265-AC02-6D68-5C7B235D3F55}"/>
          </ac:spMkLst>
        </pc:spChg>
        <pc:graphicFrameChg chg="modGraphic">
          <ac:chgData name="ESTRELLA NARA" userId="644ef262-9012-4468-bc86-8a3e7b2d8423" providerId="ADAL" clId="{88A4FFE1-1AC6-403E-BFCA-BFB91CF1CB0C}" dt="2026-08-27T02:30:00.304" v="482" actId="20577"/>
          <ac:graphicFrameMkLst>
            <pc:docMk/>
            <pc:sldMk cId="0" sldId="289"/>
            <ac:graphicFrameMk id="13" creationId="{BA611CBD-5D41-44BD-E04E-F2007030A8D4}"/>
          </ac:graphicFrameMkLst>
        </pc:graphicFrame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2000" b="1" i="0" u="none" strike="noStrike" kern="1200" spc="0" baseline="0">
              <a:solidFill>
                <a:schemeClr val="tx1">
                  <a:lumMod val="65000"/>
                  <a:lumOff val="35000"/>
                </a:schemeClr>
              </a:solidFill>
              <a:latin typeface="+mn-lt"/>
              <a:ea typeface="+mn-ea"/>
              <a:cs typeface="+mn-cs"/>
            </a:defRPr>
          </a:pPr>
          <a:endParaRPr lang="en-US"/>
        </a:p>
      </c:txPr>
    </c:title>
    <c:autoTitleDeleted val="0"/>
    <c:plotArea>
      <c:layout/>
      <c:pieChart>
        <c:varyColors val="1"/>
        <c:ser>
          <c:idx val="0"/>
          <c:order val="0"/>
          <c:tx>
            <c:strRef>
              <c:f>Sheet1!$B$1</c:f>
              <c:strCache>
                <c:ptCount val="1"/>
                <c:pt idx="0">
                  <c:v>SECOND QUARTER  MOOE (P227,700.00)</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EC5F-4196-A5DD-CA3EFCFA2502}"/>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EC5F-4196-A5DD-CA3EFCFA2502}"/>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EC5F-4196-A5DD-CA3EFCFA2502}"/>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EC5F-4196-A5DD-CA3EFCFA2502}"/>
              </c:ext>
            </c:extLst>
          </c:dPt>
          <c:dLbls>
            <c:spPr>
              <a:noFill/>
              <a:ln>
                <a:noFill/>
              </a:ln>
              <a:effectLst/>
            </c:spPr>
            <c:txPr>
              <a:bodyPr rot="0" spcFirstLastPara="1" vertOverflow="ellipsis" vert="horz" wrap="square" lIns="38100" tIns="19050" rIns="38100" bIns="19050" anchor="ctr" anchorCtr="1">
                <a:spAutoFit/>
              </a:bodyPr>
              <a:lstStyle/>
              <a:p>
                <a:pPr>
                  <a:defRPr sz="2000" b="1" i="0" u="none" strike="noStrike" kern="1200" baseline="0">
                    <a:solidFill>
                      <a:schemeClr val="tx1">
                        <a:lumMod val="75000"/>
                        <a:lumOff val="25000"/>
                      </a:schemeClr>
                    </a:solidFill>
                    <a:latin typeface="+mn-lt"/>
                    <a:ea typeface="+mn-ea"/>
                    <a:cs typeface="+mn-cs"/>
                  </a:defRPr>
                </a:pPr>
                <a:endParaRPr lang="en-US"/>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Sheet1!$A$2:$A$5</c:f>
              <c:strCache>
                <c:ptCount val="4"/>
                <c:pt idx="0">
                  <c:v>Utilities(20%)</c:v>
                </c:pt>
                <c:pt idx="1">
                  <c:v>Supplies &amp; Maintainance(65%)</c:v>
                </c:pt>
                <c:pt idx="2">
                  <c:v>Communications &amp; Connections(8%)</c:v>
                </c:pt>
                <c:pt idx="3">
                  <c:v>Watchman(7%)</c:v>
                </c:pt>
              </c:strCache>
            </c:strRef>
          </c:cat>
          <c:val>
            <c:numRef>
              <c:f>Sheet1!$B$2:$B$5</c:f>
              <c:numCache>
                <c:formatCode>#,##0.00</c:formatCode>
                <c:ptCount val="4"/>
                <c:pt idx="0" formatCode="#,##0">
                  <c:v>45540</c:v>
                </c:pt>
                <c:pt idx="1">
                  <c:v>148005</c:v>
                </c:pt>
                <c:pt idx="2">
                  <c:v>18216</c:v>
                </c:pt>
                <c:pt idx="3">
                  <c:v>15939</c:v>
                </c:pt>
              </c:numCache>
            </c:numRef>
          </c:val>
          <c:extLst>
            <c:ext xmlns:c16="http://schemas.microsoft.com/office/drawing/2014/chart" uri="{C3380CC4-5D6E-409C-BE32-E72D297353CC}">
              <c16:uniqueId val="{00000000-1705-4CF1-B5DC-978A06180D7A}"/>
            </c:ext>
          </c:extLst>
        </c:ser>
        <c:dLbls>
          <c:dLblPos val="bestFit"/>
          <c:showLegendKey val="0"/>
          <c:showVal val="1"/>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2800" b="1"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4871" cy="502755"/>
          </a:xfrm>
          <a:prstGeom prst="rect">
            <a:avLst/>
          </a:prstGeom>
        </p:spPr>
        <p:txBody>
          <a:bodyPr vert="horz" lIns="96616" tIns="48308" rIns="96616" bIns="48308" rtlCol="0"/>
          <a:lstStyle>
            <a:lvl1pPr algn="l">
              <a:defRPr sz="1300"/>
            </a:lvl1pPr>
          </a:lstStyle>
          <a:p>
            <a:endParaRPr lang="en-US"/>
          </a:p>
        </p:txBody>
      </p:sp>
      <p:sp>
        <p:nvSpPr>
          <p:cNvPr id="3" name="Date Placeholder 2"/>
          <p:cNvSpPr>
            <a:spLocks noGrp="1"/>
          </p:cNvSpPr>
          <p:nvPr>
            <p:ph type="dt" idx="1"/>
          </p:nvPr>
        </p:nvSpPr>
        <p:spPr>
          <a:xfrm>
            <a:off x="3901698" y="0"/>
            <a:ext cx="2984871" cy="502755"/>
          </a:xfrm>
          <a:prstGeom prst="rect">
            <a:avLst/>
          </a:prstGeom>
        </p:spPr>
        <p:txBody>
          <a:bodyPr vert="horz" lIns="96616" tIns="48308" rIns="96616" bIns="48308" rtlCol="0"/>
          <a:lstStyle>
            <a:lvl1pPr algn="r">
              <a:defRPr sz="1300"/>
            </a:lvl1pPr>
          </a:lstStyle>
          <a:p>
            <a:fld id="{00DEDE90-433C-40E2-B137-11B1D46F6887}" type="datetimeFigureOut">
              <a:rPr lang="en-US" smtClean="0"/>
              <a:t>8/27/2026</a:t>
            </a:fld>
            <a:endParaRPr lang="en-US"/>
          </a:p>
        </p:txBody>
      </p:sp>
      <p:sp>
        <p:nvSpPr>
          <p:cNvPr id="4" name="Slide Image Placeholder 3"/>
          <p:cNvSpPr>
            <a:spLocks noGrp="1" noRot="1" noChangeAspect="1"/>
          </p:cNvSpPr>
          <p:nvPr>
            <p:ph type="sldImg" idx="2"/>
          </p:nvPr>
        </p:nvSpPr>
        <p:spPr>
          <a:xfrm>
            <a:off x="439738" y="1252538"/>
            <a:ext cx="6008687" cy="3381375"/>
          </a:xfrm>
          <a:prstGeom prst="rect">
            <a:avLst/>
          </a:prstGeom>
          <a:noFill/>
          <a:ln w="12700">
            <a:solidFill>
              <a:prstClr val="black"/>
            </a:solidFill>
          </a:ln>
        </p:spPr>
        <p:txBody>
          <a:bodyPr vert="horz" lIns="96616" tIns="48308" rIns="96616" bIns="48308" rtlCol="0" anchor="ctr"/>
          <a:lstStyle/>
          <a:p>
            <a:endParaRPr lang="en-US"/>
          </a:p>
        </p:txBody>
      </p:sp>
      <p:sp>
        <p:nvSpPr>
          <p:cNvPr id="5" name="Notes Placeholder 4"/>
          <p:cNvSpPr>
            <a:spLocks noGrp="1"/>
          </p:cNvSpPr>
          <p:nvPr>
            <p:ph type="body" sz="quarter" idx="3"/>
          </p:nvPr>
        </p:nvSpPr>
        <p:spPr>
          <a:xfrm>
            <a:off x="688817" y="4822269"/>
            <a:ext cx="5510530" cy="3945493"/>
          </a:xfrm>
          <a:prstGeom prst="rect">
            <a:avLst/>
          </a:prstGeom>
        </p:spPr>
        <p:txBody>
          <a:bodyPr vert="horz" lIns="96616" tIns="48308" rIns="96616" bIns="48308"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517547"/>
            <a:ext cx="2984871" cy="502754"/>
          </a:xfrm>
          <a:prstGeom prst="rect">
            <a:avLst/>
          </a:prstGeom>
        </p:spPr>
        <p:txBody>
          <a:bodyPr vert="horz" lIns="96616" tIns="48308" rIns="96616" bIns="48308" rtlCol="0" anchor="b"/>
          <a:lstStyle>
            <a:lvl1pPr algn="l">
              <a:defRPr sz="1300"/>
            </a:lvl1pPr>
          </a:lstStyle>
          <a:p>
            <a:endParaRPr lang="en-US"/>
          </a:p>
        </p:txBody>
      </p:sp>
      <p:sp>
        <p:nvSpPr>
          <p:cNvPr id="7" name="Slide Number Placeholder 6"/>
          <p:cNvSpPr>
            <a:spLocks noGrp="1"/>
          </p:cNvSpPr>
          <p:nvPr>
            <p:ph type="sldNum" sz="quarter" idx="5"/>
          </p:nvPr>
        </p:nvSpPr>
        <p:spPr>
          <a:xfrm>
            <a:off x="3901698" y="9517547"/>
            <a:ext cx="2984871" cy="502754"/>
          </a:xfrm>
          <a:prstGeom prst="rect">
            <a:avLst/>
          </a:prstGeom>
        </p:spPr>
        <p:txBody>
          <a:bodyPr vert="horz" lIns="96616" tIns="48308" rIns="96616" bIns="48308" rtlCol="0" anchor="b"/>
          <a:lstStyle>
            <a:lvl1pPr algn="r">
              <a:defRPr sz="1300"/>
            </a:lvl1pPr>
          </a:lstStyle>
          <a:p>
            <a:fld id="{E33F36D7-1572-47DE-99DD-3F657A615950}" type="slidenum">
              <a:rPr lang="en-US" smtClean="0"/>
              <a:t>‹#›</a:t>
            </a:fld>
            <a:endParaRPr lang="en-US"/>
          </a:p>
        </p:txBody>
      </p:sp>
    </p:spTree>
    <p:extLst>
      <p:ext uri="{BB962C8B-B14F-4D97-AF65-F5344CB8AC3E}">
        <p14:creationId xmlns:p14="http://schemas.microsoft.com/office/powerpoint/2010/main" val="19298727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4:notes"/>
          <p:cNvSpPr txBox="1">
            <a:spLocks noGrp="1"/>
          </p:cNvSpPr>
          <p:nvPr>
            <p:ph type="body" idx="1"/>
          </p:nvPr>
        </p:nvSpPr>
        <p:spPr>
          <a:xfrm>
            <a:off x="688817" y="4822269"/>
            <a:ext cx="5510530" cy="3945493"/>
          </a:xfrm>
          <a:prstGeom prst="rect">
            <a:avLst/>
          </a:prstGeom>
          <a:noFill/>
          <a:ln>
            <a:noFill/>
          </a:ln>
        </p:spPr>
        <p:txBody>
          <a:bodyPr spcFirstLastPara="1" wrap="square" lIns="96600" tIns="48287" rIns="96600" bIns="48287" anchor="t" anchorCtr="0">
            <a:noAutofit/>
          </a:bodyPr>
          <a:lstStyle/>
          <a:p>
            <a:pPr>
              <a:buSzPts val="1400"/>
            </a:pPr>
            <a:endParaRPr/>
          </a:p>
        </p:txBody>
      </p:sp>
      <p:sp>
        <p:nvSpPr>
          <p:cNvPr id="122" name="Google Shape;122;p4:notes"/>
          <p:cNvSpPr>
            <a:spLocks noGrp="1" noRot="1" noChangeAspect="1"/>
          </p:cNvSpPr>
          <p:nvPr>
            <p:ph type="sldImg" idx="2"/>
          </p:nvPr>
        </p:nvSpPr>
        <p:spPr>
          <a:xfrm>
            <a:off x="439738" y="1252538"/>
            <a:ext cx="6008687" cy="33813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5:notes"/>
          <p:cNvSpPr txBox="1">
            <a:spLocks noGrp="1"/>
          </p:cNvSpPr>
          <p:nvPr>
            <p:ph type="body" idx="1"/>
          </p:nvPr>
        </p:nvSpPr>
        <p:spPr>
          <a:xfrm>
            <a:off x="688817" y="4822269"/>
            <a:ext cx="5510530" cy="3945493"/>
          </a:xfrm>
          <a:prstGeom prst="rect">
            <a:avLst/>
          </a:prstGeom>
          <a:noFill/>
          <a:ln>
            <a:noFill/>
          </a:ln>
        </p:spPr>
        <p:txBody>
          <a:bodyPr spcFirstLastPara="1" wrap="square" lIns="96600" tIns="48287" rIns="96600" bIns="48287" anchor="t" anchorCtr="0">
            <a:noAutofit/>
          </a:bodyPr>
          <a:lstStyle/>
          <a:p>
            <a:pPr>
              <a:buSzPts val="1400"/>
            </a:pPr>
            <a:endParaRPr/>
          </a:p>
        </p:txBody>
      </p:sp>
      <p:sp>
        <p:nvSpPr>
          <p:cNvPr id="131" name="Google Shape;131;p5:notes"/>
          <p:cNvSpPr>
            <a:spLocks noGrp="1" noRot="1" noChangeAspect="1"/>
          </p:cNvSpPr>
          <p:nvPr>
            <p:ph type="sldImg" idx="2"/>
          </p:nvPr>
        </p:nvSpPr>
        <p:spPr>
          <a:xfrm>
            <a:off x="439738" y="1252538"/>
            <a:ext cx="6008687" cy="33813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
        <p:cNvGrpSpPr/>
        <p:nvPr/>
      </p:nvGrpSpPr>
      <p:grpSpPr>
        <a:xfrm>
          <a:off x="0" y="0"/>
          <a:ext cx="0" cy="0"/>
          <a:chOff x="0" y="0"/>
          <a:chExt cx="0" cy="0"/>
        </a:xfrm>
      </p:grpSpPr>
      <p:sp>
        <p:nvSpPr>
          <p:cNvPr id="139" name="Google Shape;139;p6:notes"/>
          <p:cNvSpPr txBox="1">
            <a:spLocks noGrp="1"/>
          </p:cNvSpPr>
          <p:nvPr>
            <p:ph type="body" idx="1"/>
          </p:nvPr>
        </p:nvSpPr>
        <p:spPr>
          <a:xfrm>
            <a:off x="688817" y="4822269"/>
            <a:ext cx="5510530" cy="3945493"/>
          </a:xfrm>
          <a:prstGeom prst="rect">
            <a:avLst/>
          </a:prstGeom>
          <a:noFill/>
          <a:ln>
            <a:noFill/>
          </a:ln>
        </p:spPr>
        <p:txBody>
          <a:bodyPr spcFirstLastPara="1" wrap="square" lIns="96600" tIns="48287" rIns="96600" bIns="48287" anchor="t" anchorCtr="0">
            <a:noAutofit/>
          </a:bodyPr>
          <a:lstStyle/>
          <a:p>
            <a:pPr>
              <a:buSzPts val="1400"/>
            </a:pPr>
            <a:endParaRPr/>
          </a:p>
        </p:txBody>
      </p:sp>
      <p:sp>
        <p:nvSpPr>
          <p:cNvPr id="140" name="Google Shape;140;p6:notes"/>
          <p:cNvSpPr>
            <a:spLocks noGrp="1" noRot="1" noChangeAspect="1"/>
          </p:cNvSpPr>
          <p:nvPr>
            <p:ph type="sldImg" idx="2"/>
          </p:nvPr>
        </p:nvSpPr>
        <p:spPr>
          <a:xfrm>
            <a:off x="439738" y="1252538"/>
            <a:ext cx="6008687" cy="338137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8/27/2026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8/27/2026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8/27/2026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8/27/2026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8/27/2026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8/27/2026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8/27/2026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8/27/2026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8.jfif"/><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7.jfif"/><Relationship Id="rId5" Type="http://schemas.openxmlformats.org/officeDocument/2006/relationships/image" Target="../media/image6.jfif"/><Relationship Id="rId4" Type="http://schemas.openxmlformats.org/officeDocument/2006/relationships/image" Target="../media/image5.jfif"/></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a:p>
        </p:txBody>
      </p:sp>
      <p:sp>
        <p:nvSpPr>
          <p:cNvPr id="6" name="TextBox 6"/>
          <p:cNvSpPr txBox="1"/>
          <p:nvPr/>
        </p:nvSpPr>
        <p:spPr>
          <a:xfrm>
            <a:off x="4578894" y="3229188"/>
            <a:ext cx="9423512" cy="3209713"/>
          </a:xfrm>
          <a:prstGeom prst="rect">
            <a:avLst/>
          </a:prstGeom>
        </p:spPr>
        <p:txBody>
          <a:bodyPr lIns="50800" tIns="50800" rIns="50800" bIns="50800" rtlCol="0" anchor="ctr"/>
          <a:lstStyle/>
          <a:p>
            <a:pPr algn="ctr">
              <a:lnSpc>
                <a:spcPts val="2660"/>
              </a:lnSpc>
              <a:spcBef>
                <a:spcPct val="0"/>
              </a:spcBef>
            </a:pPr>
            <a:endParaRPr/>
          </a:p>
        </p:txBody>
      </p:sp>
      <p:pic>
        <p:nvPicPr>
          <p:cNvPr id="16" name="Picture 15" descr="A collage of images of students and a person&#10;&#10;AI-generated content may be incorrect.">
            <a:extLst>
              <a:ext uri="{FF2B5EF4-FFF2-40B4-BE49-F238E27FC236}">
                <a16:creationId xmlns:a16="http://schemas.microsoft.com/office/drawing/2014/main" id="{92D30389-B41A-A0E5-A5C8-36485ABB30F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95300" y="276020"/>
            <a:ext cx="17297400" cy="9734960"/>
          </a:xfrm>
          <a:prstGeom prst="rect">
            <a:avLst/>
          </a:prstGeom>
        </p:spPr>
      </p:pic>
      <p:sp>
        <p:nvSpPr>
          <p:cNvPr id="17" name="Freeform 5"/>
          <p:cNvSpPr/>
          <p:nvPr/>
        </p:nvSpPr>
        <p:spPr>
          <a:xfrm>
            <a:off x="3657600" y="8151638"/>
            <a:ext cx="6629400" cy="1752601"/>
          </a:xfrm>
          <a:custGeom>
            <a:avLst/>
            <a:gdLst/>
            <a:ahLst/>
            <a:cxnLst/>
            <a:rect l="l" t="t" r="r" b="b"/>
            <a:pathLst>
              <a:path w="1265339" h="406400">
                <a:moveTo>
                  <a:pt x="1062139" y="0"/>
                </a:moveTo>
                <a:cubicBezTo>
                  <a:pt x="1174363" y="0"/>
                  <a:pt x="1265339" y="90976"/>
                  <a:pt x="1265339" y="203200"/>
                </a:cubicBezTo>
                <a:cubicBezTo>
                  <a:pt x="1265339" y="315424"/>
                  <a:pt x="1174363" y="406400"/>
                  <a:pt x="1062139" y="406400"/>
                </a:cubicBezTo>
                <a:lnTo>
                  <a:pt x="203200" y="406400"/>
                </a:lnTo>
                <a:cubicBezTo>
                  <a:pt x="90976" y="406400"/>
                  <a:pt x="0" y="315424"/>
                  <a:pt x="0" y="203200"/>
                </a:cubicBezTo>
                <a:cubicBezTo>
                  <a:pt x="0" y="90976"/>
                  <a:pt x="90976" y="0"/>
                  <a:pt x="203200" y="0"/>
                </a:cubicBezTo>
                <a:close/>
              </a:path>
            </a:pathLst>
          </a:custGeom>
          <a:solidFill>
            <a:srgbClr val="FFFFFF"/>
          </a:solidFill>
        </p:spPr>
        <p:txBody>
          <a:bodyPr/>
          <a:lstStyle/>
          <a:p>
            <a:endParaRPr lang="en-US"/>
          </a:p>
        </p:txBody>
      </p:sp>
      <p:sp>
        <p:nvSpPr>
          <p:cNvPr id="18" name="Freeform 7"/>
          <p:cNvSpPr/>
          <p:nvPr/>
        </p:nvSpPr>
        <p:spPr>
          <a:xfrm>
            <a:off x="4191000" y="7857045"/>
            <a:ext cx="4038600" cy="2452347"/>
          </a:xfrm>
          <a:custGeom>
            <a:avLst/>
            <a:gdLst/>
            <a:ahLst/>
            <a:cxnLst/>
            <a:rect l="l" t="t" r="r" b="b"/>
            <a:pathLst>
              <a:path w="9096082" h="5389429">
                <a:moveTo>
                  <a:pt x="0" y="0"/>
                </a:moveTo>
                <a:lnTo>
                  <a:pt x="9096083" y="0"/>
                </a:lnTo>
                <a:lnTo>
                  <a:pt x="9096083" y="5389429"/>
                </a:lnTo>
                <a:lnTo>
                  <a:pt x="0" y="5389429"/>
                </a:lnTo>
                <a:lnTo>
                  <a:pt x="0" y="0"/>
                </a:lnTo>
                <a:close/>
              </a:path>
            </a:pathLst>
          </a:custGeom>
          <a:blipFill>
            <a:blip r:embed="rId4"/>
            <a:stretch>
              <a:fillRect/>
            </a:stretch>
          </a:blipFill>
        </p:spPr>
        <p:txBody>
          <a:bodyPr/>
          <a:lstStyle/>
          <a:p>
            <a:endParaRPr lang="en-US"/>
          </a:p>
        </p:txBody>
      </p:sp>
      <p:sp>
        <p:nvSpPr>
          <p:cNvPr id="19" name="Oval 18">
            <a:extLst>
              <a:ext uri="{FF2B5EF4-FFF2-40B4-BE49-F238E27FC236}">
                <a16:creationId xmlns:a16="http://schemas.microsoft.com/office/drawing/2014/main" id="{111855DC-F779-DCDE-53C6-3C2D13DAD8A8}"/>
              </a:ext>
            </a:extLst>
          </p:cNvPr>
          <p:cNvSpPr/>
          <p:nvPr/>
        </p:nvSpPr>
        <p:spPr>
          <a:xfrm>
            <a:off x="8510587" y="8343900"/>
            <a:ext cx="1266825" cy="1301003"/>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a:t>School Logo</a:t>
            </a:r>
          </a:p>
        </p:txBody>
      </p:sp>
      <p:cxnSp>
        <p:nvCxnSpPr>
          <p:cNvPr id="20" name="Straight Connector 19">
            <a:extLst>
              <a:ext uri="{FF2B5EF4-FFF2-40B4-BE49-F238E27FC236}">
                <a16:creationId xmlns:a16="http://schemas.microsoft.com/office/drawing/2014/main" id="{67D89458-F96B-0459-0990-2BEC49BEE574}"/>
              </a:ext>
            </a:extLst>
          </p:cNvPr>
          <p:cNvCxnSpPr/>
          <p:nvPr/>
        </p:nvCxnSpPr>
        <p:spPr>
          <a:xfrm>
            <a:off x="1447800" y="2324100"/>
            <a:ext cx="14782800" cy="0"/>
          </a:xfrm>
          <a:prstGeom prst="line">
            <a:avLst/>
          </a:prstGeom>
          <a:ln w="762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sp>
        <p:nvSpPr>
          <p:cNvPr id="21" name="Rectangle 20">
            <a:extLst>
              <a:ext uri="{FF2B5EF4-FFF2-40B4-BE49-F238E27FC236}">
                <a16:creationId xmlns:a16="http://schemas.microsoft.com/office/drawing/2014/main" id="{4FAE8779-7703-8530-B2BF-48BFAB7BFA58}"/>
              </a:ext>
            </a:extLst>
          </p:cNvPr>
          <p:cNvSpPr/>
          <p:nvPr/>
        </p:nvSpPr>
        <p:spPr>
          <a:xfrm>
            <a:off x="0" y="2552700"/>
            <a:ext cx="18288000" cy="1142998"/>
          </a:xfrm>
          <a:prstGeom prst="rect">
            <a:avLst/>
          </a:prstGeom>
          <a:solidFill>
            <a:schemeClr val="accent6">
              <a:lumMod val="7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sz="6600"/>
              <a:t>2</a:t>
            </a:r>
            <a:r>
              <a:rPr lang="en-US" sz="6600" baseline="30000"/>
              <a:t>nd</a:t>
            </a:r>
            <a:r>
              <a:rPr lang="en-US" sz="6600"/>
              <a:t> Quarter Program Implementation Review</a:t>
            </a:r>
          </a:p>
        </p:txBody>
      </p:sp>
      <p:pic>
        <p:nvPicPr>
          <p:cNvPr id="4" name="Picture 3">
            <a:extLst>
              <a:ext uri="{FF2B5EF4-FFF2-40B4-BE49-F238E27FC236}">
                <a16:creationId xmlns:a16="http://schemas.microsoft.com/office/drawing/2014/main" id="{56520434-847F-65C5-FB4F-E7DC8774EDCD}"/>
              </a:ext>
            </a:extLst>
          </p:cNvPr>
          <p:cNvPicPr>
            <a:picLocks noChangeAspect="1"/>
          </p:cNvPicPr>
          <p:nvPr/>
        </p:nvPicPr>
        <p:blipFill>
          <a:blip r:embed="rId5" cstate="print">
            <a:extLst>
              <a:ext uri="{BEBA8EAE-BF5A-486C-A8C5-ECC9F3942E4B}">
                <a14:imgProps xmlns:a14="http://schemas.microsoft.com/office/drawing/2010/main">
                  <a14:imgLayer r:embed="rId6">
                    <a14:imgEffect>
                      <a14:backgroundRemoval t="4995" b="94899" l="4251" r="94049">
                        <a14:foregroundMark x1="14559" y1="17428" x2="23273" y2="15622"/>
                        <a14:foregroundMark x1="23273" y1="15622" x2="41658" y2="5526"/>
                        <a14:foregroundMark x1="41658" y1="5526" x2="58661" y2="8395"/>
                        <a14:foregroundMark x1="58661" y1="8395" x2="64081" y2="8183"/>
                        <a14:foregroundMark x1="64081" y1="8183" x2="75664" y2="16472"/>
                        <a14:foregroundMark x1="75664" y1="16472" x2="79596" y2="17428"/>
                        <a14:foregroundMark x1="79596" y1="17428" x2="88523" y2="40489"/>
                        <a14:foregroundMark x1="88523" y1="40489" x2="89160" y2="52816"/>
                        <a14:foregroundMark x1="92242" y1="61849" x2="87035" y2="64825"/>
                        <a14:foregroundMark x1="87035" y1="64825" x2="82784" y2="70244"/>
                        <a14:foregroundMark x1="82784" y1="70244" x2="80128" y2="80446"/>
                        <a14:foregroundMark x1="80128" y1="80446" x2="73539" y2="85547"/>
                        <a14:foregroundMark x1="73539" y1="85547" x2="61637" y2="89267"/>
                        <a14:foregroundMark x1="88629" y1="29012" x2="94261" y2="49097"/>
                        <a14:foregroundMark x1="94261" y1="49097" x2="92561" y2="56217"/>
                        <a14:foregroundMark x1="56111" y1="4995" x2="63124" y2="5739"/>
                        <a14:foregroundMark x1="13603" y1="21998" x2="4357" y2="45377"/>
                        <a14:foregroundMark x1="6270" y1="58980" x2="16791" y2="83847"/>
                        <a14:foregroundMark x1="16791" y1="83847" x2="19129" y2="85654"/>
                        <a14:foregroundMark x1="12327" y1="51435" x2="12859" y2="55579"/>
                        <a14:foregroundMark x1="34963" y1="92986" x2="60893" y2="94899"/>
                        <a14:foregroundMark x1="60893" y1="94899" x2="64293" y2="94368"/>
                        <a14:foregroundMark x1="83528" y1="53879" x2="86929" y2="53560"/>
                      </a14:backgroundRemoval>
                    </a14:imgEffect>
                  </a14:imgLayer>
                </a14:imgProps>
              </a:ext>
              <a:ext uri="{28A0092B-C50C-407E-A947-70E740481C1C}">
                <a14:useLocalDpi xmlns:a14="http://schemas.microsoft.com/office/drawing/2010/main" val="0"/>
              </a:ext>
            </a:extLst>
          </a:blip>
          <a:stretch>
            <a:fillRect/>
          </a:stretch>
        </p:blipFill>
        <p:spPr>
          <a:xfrm>
            <a:off x="8408119" y="8256817"/>
            <a:ext cx="1563200" cy="15632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a:p>
        </p:txBody>
      </p:sp>
      <p:grpSp>
        <p:nvGrpSpPr>
          <p:cNvPr id="3" name="Group 3"/>
          <p:cNvGrpSpPr/>
          <p:nvPr/>
        </p:nvGrpSpPr>
        <p:grpSpPr>
          <a:xfrm>
            <a:off x="7373057" y="266700"/>
            <a:ext cx="3541887" cy="1453345"/>
            <a:chOff x="0" y="0"/>
            <a:chExt cx="4722516" cy="1995809"/>
          </a:xfrm>
        </p:grpSpPr>
        <p:grpSp>
          <p:nvGrpSpPr>
            <p:cNvPr id="4" name="Group 4"/>
            <p:cNvGrpSpPr/>
            <p:nvPr/>
          </p:nvGrpSpPr>
          <p:grpSpPr>
            <a:xfrm>
              <a:off x="0" y="239519"/>
              <a:ext cx="4722516" cy="1516772"/>
              <a:chOff x="0" y="0"/>
              <a:chExt cx="1265339" cy="406400"/>
            </a:xfrm>
          </p:grpSpPr>
          <p:sp>
            <p:nvSpPr>
              <p:cNvPr id="5" name="Freeform 5"/>
              <p:cNvSpPr/>
              <p:nvPr/>
            </p:nvSpPr>
            <p:spPr>
              <a:xfrm>
                <a:off x="0" y="0"/>
                <a:ext cx="1265339" cy="406400"/>
              </a:xfrm>
              <a:custGeom>
                <a:avLst/>
                <a:gdLst/>
                <a:ahLst/>
                <a:cxnLst/>
                <a:rect l="l" t="t" r="r" b="b"/>
                <a:pathLst>
                  <a:path w="1265339" h="406400">
                    <a:moveTo>
                      <a:pt x="1062139" y="0"/>
                    </a:moveTo>
                    <a:cubicBezTo>
                      <a:pt x="1174363" y="0"/>
                      <a:pt x="1265339" y="90976"/>
                      <a:pt x="1265339" y="203200"/>
                    </a:cubicBezTo>
                    <a:cubicBezTo>
                      <a:pt x="1265339" y="315424"/>
                      <a:pt x="1174363" y="406400"/>
                      <a:pt x="1062139" y="406400"/>
                    </a:cubicBezTo>
                    <a:lnTo>
                      <a:pt x="203200" y="406400"/>
                    </a:lnTo>
                    <a:cubicBezTo>
                      <a:pt x="90976" y="406400"/>
                      <a:pt x="0" y="315424"/>
                      <a:pt x="0" y="203200"/>
                    </a:cubicBezTo>
                    <a:cubicBezTo>
                      <a:pt x="0" y="90976"/>
                      <a:pt x="90976" y="0"/>
                      <a:pt x="203200" y="0"/>
                    </a:cubicBezTo>
                    <a:close/>
                  </a:path>
                </a:pathLst>
              </a:custGeom>
              <a:solidFill>
                <a:srgbClr val="FFFFFF"/>
              </a:solidFill>
            </p:spPr>
            <p:txBody>
              <a:bodyPr/>
              <a:lstStyle/>
              <a:p>
                <a:endParaRPr lang="en-US"/>
              </a:p>
            </p:txBody>
          </p:sp>
          <p:sp>
            <p:nvSpPr>
              <p:cNvPr id="6" name="TextBox 6"/>
              <p:cNvSpPr txBox="1"/>
              <p:nvPr/>
            </p:nvSpPr>
            <p:spPr>
              <a:xfrm>
                <a:off x="0" y="-38100"/>
                <a:ext cx="1265339" cy="444500"/>
              </a:xfrm>
              <a:prstGeom prst="rect">
                <a:avLst/>
              </a:prstGeom>
            </p:spPr>
            <p:txBody>
              <a:bodyPr lIns="50800" tIns="50800" rIns="50800" bIns="50800" rtlCol="0" anchor="ctr"/>
              <a:lstStyle/>
              <a:p>
                <a:pPr algn="ctr">
                  <a:lnSpc>
                    <a:spcPts val="2659"/>
                  </a:lnSpc>
                  <a:spcBef>
                    <a:spcPct val="0"/>
                  </a:spcBef>
                </a:pPr>
                <a:endParaRPr/>
              </a:p>
            </p:txBody>
          </p:sp>
        </p:grpSp>
        <p:sp>
          <p:nvSpPr>
            <p:cNvPr id="7" name="Freeform 7"/>
            <p:cNvSpPr/>
            <p:nvPr/>
          </p:nvSpPr>
          <p:spPr>
            <a:xfrm>
              <a:off x="677030" y="0"/>
              <a:ext cx="3368455" cy="1995809"/>
            </a:xfrm>
            <a:custGeom>
              <a:avLst/>
              <a:gdLst/>
              <a:ahLst/>
              <a:cxnLst/>
              <a:rect l="l" t="t" r="r" b="b"/>
              <a:pathLst>
                <a:path w="3368455" h="1995809">
                  <a:moveTo>
                    <a:pt x="0" y="0"/>
                  </a:moveTo>
                  <a:lnTo>
                    <a:pt x="3368455" y="0"/>
                  </a:lnTo>
                  <a:lnTo>
                    <a:pt x="3368455" y="1995809"/>
                  </a:lnTo>
                  <a:lnTo>
                    <a:pt x="0" y="1995809"/>
                  </a:lnTo>
                  <a:lnTo>
                    <a:pt x="0" y="0"/>
                  </a:lnTo>
                  <a:close/>
                </a:path>
              </a:pathLst>
            </a:custGeom>
            <a:blipFill>
              <a:blip r:embed="rId3"/>
              <a:stretch>
                <a:fillRect/>
              </a:stretch>
            </a:blipFill>
          </p:spPr>
          <p:txBody>
            <a:bodyPr/>
            <a:lstStyle/>
            <a:p>
              <a:endParaRPr lang="en-US"/>
            </a:p>
          </p:txBody>
        </p:sp>
      </p:grpSp>
      <p:sp>
        <p:nvSpPr>
          <p:cNvPr id="9" name="TextBox 8">
            <a:extLst>
              <a:ext uri="{FF2B5EF4-FFF2-40B4-BE49-F238E27FC236}">
                <a16:creationId xmlns:a16="http://schemas.microsoft.com/office/drawing/2014/main" id="{BD309ADF-298B-482F-5A6A-833232A32E02}"/>
              </a:ext>
            </a:extLst>
          </p:cNvPr>
          <p:cNvSpPr txBox="1"/>
          <p:nvPr/>
        </p:nvSpPr>
        <p:spPr>
          <a:xfrm>
            <a:off x="1752600" y="1714500"/>
            <a:ext cx="7543800" cy="1200329"/>
          </a:xfrm>
          <a:prstGeom prst="rect">
            <a:avLst/>
          </a:prstGeom>
        </p:spPr>
        <p:style>
          <a:lnRef idx="2">
            <a:schemeClr val="accent6"/>
          </a:lnRef>
          <a:fillRef idx="1">
            <a:schemeClr val="lt1"/>
          </a:fillRef>
          <a:effectRef idx="0">
            <a:schemeClr val="accent6"/>
          </a:effectRef>
          <a:fontRef idx="minor">
            <a:schemeClr val="dk1"/>
          </a:fontRef>
        </p:style>
        <p:txBody>
          <a:bodyPr wrap="square" rtlCol="0">
            <a:spAutoFit/>
          </a:bodyPr>
          <a:lstStyle/>
          <a:p>
            <a:pPr algn="ctr"/>
            <a:r>
              <a:rPr lang="en-US" sz="7200" dirty="0"/>
              <a:t>SCHOOL PROFILE</a:t>
            </a:r>
          </a:p>
        </p:txBody>
      </p:sp>
      <p:sp>
        <p:nvSpPr>
          <p:cNvPr id="11" name="Rectangle 10">
            <a:extLst>
              <a:ext uri="{FF2B5EF4-FFF2-40B4-BE49-F238E27FC236}">
                <a16:creationId xmlns:a16="http://schemas.microsoft.com/office/drawing/2014/main" id="{796817C0-6E69-691B-F8B2-8E25C5D90F6C}"/>
              </a:ext>
            </a:extLst>
          </p:cNvPr>
          <p:cNvSpPr/>
          <p:nvPr/>
        </p:nvSpPr>
        <p:spPr>
          <a:xfrm>
            <a:off x="11785373" y="391866"/>
            <a:ext cx="6197827" cy="7494833"/>
          </a:xfrm>
          <a:prstGeom prst="rect">
            <a:avLst/>
          </a:prstGeom>
          <a:solidFill>
            <a:schemeClr val="bg1"/>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TextBox 11">
            <a:extLst>
              <a:ext uri="{FF2B5EF4-FFF2-40B4-BE49-F238E27FC236}">
                <a16:creationId xmlns:a16="http://schemas.microsoft.com/office/drawing/2014/main" id="{6C43BF48-E265-AC02-6D68-5C7B235D3F55}"/>
              </a:ext>
            </a:extLst>
          </p:cNvPr>
          <p:cNvSpPr txBox="1"/>
          <p:nvPr/>
        </p:nvSpPr>
        <p:spPr>
          <a:xfrm>
            <a:off x="11931169" y="486546"/>
            <a:ext cx="5797803" cy="3785652"/>
          </a:xfrm>
          <a:prstGeom prst="rect">
            <a:avLst/>
          </a:prstGeom>
          <a:solidFill>
            <a:schemeClr val="accent6">
              <a:lumMod val="20000"/>
              <a:lumOff val="80000"/>
            </a:schemeClr>
          </a:solidFill>
        </p:spPr>
        <p:txBody>
          <a:bodyPr wrap="square" lIns="91440" tIns="45720" rIns="91440" bIns="45720" rtlCol="0" anchor="t">
            <a:spAutoFit/>
          </a:bodyPr>
          <a:lstStyle/>
          <a:p>
            <a:r>
              <a:rPr lang="en-US" sz="2400" b="1" dirty="0"/>
              <a:t>School Name:</a:t>
            </a:r>
            <a:r>
              <a:rPr lang="en-US" sz="2400" dirty="0"/>
              <a:t> </a:t>
            </a:r>
            <a:r>
              <a:rPr lang="en-US" sz="2400" dirty="0" err="1"/>
              <a:t>Mantibugao</a:t>
            </a:r>
            <a:r>
              <a:rPr lang="en-US" sz="2400" dirty="0"/>
              <a:t> Integrated School</a:t>
            </a:r>
            <a:br>
              <a:rPr lang="en-US" sz="2400" dirty="0"/>
            </a:br>
            <a:r>
              <a:rPr lang="en-US" sz="2400" b="1" dirty="0"/>
              <a:t>School ID:</a:t>
            </a:r>
            <a:r>
              <a:rPr lang="en-US" sz="2400" dirty="0"/>
              <a:t> 502161</a:t>
            </a:r>
            <a:br>
              <a:rPr lang="en-US" sz="2400" dirty="0"/>
            </a:br>
            <a:r>
              <a:rPr lang="en-US" sz="2400" b="1" dirty="0"/>
              <a:t>Region:</a:t>
            </a:r>
            <a:r>
              <a:rPr lang="en-US" sz="2400" dirty="0"/>
              <a:t> Region X-Northern Mindanao</a:t>
            </a:r>
            <a:br>
              <a:rPr lang="en-US" sz="2400" dirty="0"/>
            </a:br>
            <a:r>
              <a:rPr lang="en-US" sz="2400" b="1" dirty="0"/>
              <a:t>Division:</a:t>
            </a:r>
            <a:r>
              <a:rPr lang="en-US" sz="2400" dirty="0"/>
              <a:t> Bukidnon</a:t>
            </a:r>
            <a:br>
              <a:rPr lang="en-US" sz="2400" dirty="0"/>
            </a:br>
            <a:r>
              <a:rPr lang="en-US" sz="2400" b="1" dirty="0"/>
              <a:t>District:</a:t>
            </a:r>
            <a:r>
              <a:rPr lang="en-US" sz="2400" dirty="0"/>
              <a:t> Manolo Fortich II</a:t>
            </a:r>
            <a:br>
              <a:rPr lang="en-US" sz="2400" dirty="0"/>
            </a:br>
            <a:r>
              <a:rPr lang="en-US" sz="2400" b="1" dirty="0"/>
              <a:t>School Head:</a:t>
            </a:r>
            <a:r>
              <a:rPr lang="en-US" sz="2400" dirty="0"/>
              <a:t> Myrna C. Vallente</a:t>
            </a:r>
            <a:endParaRPr lang="en-US" dirty="0"/>
          </a:p>
          <a:p>
            <a:r>
              <a:rPr lang="en-US" sz="2400" dirty="0"/>
              <a:t>                             Principal I</a:t>
            </a:r>
            <a:br>
              <a:rPr lang="en-US" sz="2400" dirty="0"/>
            </a:br>
            <a:r>
              <a:rPr lang="en-US" sz="2400" b="1" dirty="0"/>
              <a:t>School Address:</a:t>
            </a:r>
            <a:r>
              <a:rPr lang="en-US" sz="2400" dirty="0"/>
              <a:t> Zone-3, </a:t>
            </a:r>
            <a:r>
              <a:rPr lang="en-US" sz="2400" dirty="0" err="1"/>
              <a:t>Mantibugao</a:t>
            </a:r>
            <a:r>
              <a:rPr lang="en-US" sz="2400" dirty="0"/>
              <a:t>, Manolo Fortich, Bukidnon</a:t>
            </a:r>
            <a:endParaRPr lang="en-US" dirty="0"/>
          </a:p>
          <a:p>
            <a:r>
              <a:rPr lang="en-US" sz="2400" b="1" dirty="0"/>
              <a:t>Year Established:</a:t>
            </a:r>
            <a:r>
              <a:rPr lang="en-US" sz="2400" dirty="0"/>
              <a:t> 1954</a:t>
            </a:r>
            <a:endParaRPr lang="en-US" dirty="0">
              <a:ea typeface="Calibri"/>
              <a:cs typeface="Calibri"/>
            </a:endParaRPr>
          </a:p>
        </p:txBody>
      </p:sp>
      <p:graphicFrame>
        <p:nvGraphicFramePr>
          <p:cNvPr id="13" name="Table 12">
            <a:extLst>
              <a:ext uri="{FF2B5EF4-FFF2-40B4-BE49-F238E27FC236}">
                <a16:creationId xmlns:a16="http://schemas.microsoft.com/office/drawing/2014/main" id="{BA611CBD-5D41-44BD-E04E-F2007030A8D4}"/>
              </a:ext>
            </a:extLst>
          </p:cNvPr>
          <p:cNvGraphicFramePr>
            <a:graphicFrameLocks noGrp="1"/>
          </p:cNvGraphicFramePr>
          <p:nvPr>
            <p:extLst>
              <p:ext uri="{D42A27DB-BD31-4B8C-83A1-F6EECF244321}">
                <p14:modId xmlns:p14="http://schemas.microsoft.com/office/powerpoint/2010/main" val="2008293202"/>
              </p:ext>
            </p:extLst>
          </p:nvPr>
        </p:nvGraphicFramePr>
        <p:xfrm>
          <a:off x="11985385" y="4323926"/>
          <a:ext cx="5797802" cy="3474720"/>
        </p:xfrm>
        <a:graphic>
          <a:graphicData uri="http://schemas.openxmlformats.org/drawingml/2006/table">
            <a:tbl>
              <a:tblPr firstRow="1" bandRow="1">
                <a:tableStyleId>{E8B1032C-EA38-4F05-BA0D-38AFFFC7BED3}</a:tableStyleId>
              </a:tblPr>
              <a:tblGrid>
                <a:gridCol w="4636887">
                  <a:extLst>
                    <a:ext uri="{9D8B030D-6E8A-4147-A177-3AD203B41FA5}">
                      <a16:colId xmlns:a16="http://schemas.microsoft.com/office/drawing/2014/main" val="911176445"/>
                    </a:ext>
                  </a:extLst>
                </a:gridCol>
                <a:gridCol w="1160915">
                  <a:extLst>
                    <a:ext uri="{9D8B030D-6E8A-4147-A177-3AD203B41FA5}">
                      <a16:colId xmlns:a16="http://schemas.microsoft.com/office/drawing/2014/main" val="2678322202"/>
                    </a:ext>
                  </a:extLst>
                </a:gridCol>
              </a:tblGrid>
              <a:tr h="370840">
                <a:tc>
                  <a:txBody>
                    <a:bodyPr/>
                    <a:lstStyle/>
                    <a:p>
                      <a:r>
                        <a:rPr lang="en-US" sz="3200" b="0" dirty="0"/>
                        <a:t>No. of Learners Enrolled</a:t>
                      </a:r>
                    </a:p>
                  </a:txBody>
                  <a:tcPr/>
                </a:tc>
                <a:tc>
                  <a:txBody>
                    <a:bodyPr/>
                    <a:lstStyle/>
                    <a:p>
                      <a:r>
                        <a:rPr lang="en-US" dirty="0"/>
                        <a:t>711</a:t>
                      </a:r>
                    </a:p>
                  </a:txBody>
                  <a:tcPr/>
                </a:tc>
                <a:extLst>
                  <a:ext uri="{0D108BD9-81ED-4DB2-BD59-A6C34878D82A}">
                    <a16:rowId xmlns:a16="http://schemas.microsoft.com/office/drawing/2014/main" val="3587555930"/>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b="0" dirty="0"/>
                        <a:t>No. of Teachers</a:t>
                      </a:r>
                    </a:p>
                  </a:txBody>
                  <a:tcPr/>
                </a:tc>
                <a:tc>
                  <a:txBody>
                    <a:bodyPr/>
                    <a:lstStyle/>
                    <a:p>
                      <a:r>
                        <a:rPr lang="en-US" dirty="0"/>
                        <a:t>20</a:t>
                      </a:r>
                    </a:p>
                  </a:txBody>
                  <a:tcPr/>
                </a:tc>
                <a:extLst>
                  <a:ext uri="{0D108BD9-81ED-4DB2-BD59-A6C34878D82A}">
                    <a16:rowId xmlns:a16="http://schemas.microsoft.com/office/drawing/2014/main" val="414350257"/>
                  </a:ext>
                </a:extLst>
              </a:tr>
              <a:tr h="370840">
                <a:tc>
                  <a:txBody>
                    <a:bodyPr/>
                    <a:lstStyle/>
                    <a:p>
                      <a:r>
                        <a:rPr lang="en-US" sz="3200" dirty="0"/>
                        <a:t>Learner-teacher Ratio</a:t>
                      </a:r>
                    </a:p>
                  </a:txBody>
                  <a:tcPr/>
                </a:tc>
                <a:tc>
                  <a:txBody>
                    <a:bodyPr/>
                    <a:lstStyle/>
                    <a:p>
                      <a:r>
                        <a:rPr lang="en-US" dirty="0"/>
                        <a:t>36:1</a:t>
                      </a:r>
                    </a:p>
                  </a:txBody>
                  <a:tcPr/>
                </a:tc>
                <a:extLst>
                  <a:ext uri="{0D108BD9-81ED-4DB2-BD59-A6C34878D82A}">
                    <a16:rowId xmlns:a16="http://schemas.microsoft.com/office/drawing/2014/main" val="459315327"/>
                  </a:ext>
                </a:extLst>
              </a:tr>
              <a:tr h="370840">
                <a:tc>
                  <a:txBody>
                    <a:bodyPr/>
                    <a:lstStyle/>
                    <a:p>
                      <a:r>
                        <a:rPr lang="en-US" sz="3200" dirty="0"/>
                        <a:t>No. of Classrooms</a:t>
                      </a:r>
                    </a:p>
                  </a:txBody>
                  <a:tcPr/>
                </a:tc>
                <a:tc>
                  <a:txBody>
                    <a:bodyPr/>
                    <a:lstStyle/>
                    <a:p>
                      <a:r>
                        <a:rPr lang="en-US" dirty="0"/>
                        <a:t>14</a:t>
                      </a:r>
                    </a:p>
                  </a:txBody>
                  <a:tcPr/>
                </a:tc>
                <a:extLst>
                  <a:ext uri="{0D108BD9-81ED-4DB2-BD59-A6C34878D82A}">
                    <a16:rowId xmlns:a16="http://schemas.microsoft.com/office/drawing/2014/main" val="4083404198"/>
                  </a:ext>
                </a:extLst>
              </a:tr>
              <a:tr h="37084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3200" dirty="0"/>
                        <a:t>No. of Makeshift</a:t>
                      </a:r>
                    </a:p>
                  </a:txBody>
                  <a:tcPr/>
                </a:tc>
                <a:tc>
                  <a:txBody>
                    <a:bodyPr/>
                    <a:lstStyle/>
                    <a:p>
                      <a:r>
                        <a:rPr lang="en-US" dirty="0"/>
                        <a:t>4</a:t>
                      </a:r>
                    </a:p>
                  </a:txBody>
                  <a:tcPr/>
                </a:tc>
                <a:extLst>
                  <a:ext uri="{0D108BD9-81ED-4DB2-BD59-A6C34878D82A}">
                    <a16:rowId xmlns:a16="http://schemas.microsoft.com/office/drawing/2014/main" val="3727224349"/>
                  </a:ext>
                </a:extLst>
              </a:tr>
              <a:tr h="370840">
                <a:tc>
                  <a:txBody>
                    <a:bodyPr/>
                    <a:lstStyle/>
                    <a:p>
                      <a:r>
                        <a:rPr lang="en-US" sz="3200"/>
                        <a:t>Classroom-learner Ratio</a:t>
                      </a:r>
                    </a:p>
                  </a:txBody>
                  <a:tcPr/>
                </a:tc>
                <a:tc>
                  <a:txBody>
                    <a:bodyPr/>
                    <a:lstStyle/>
                    <a:p>
                      <a:r>
                        <a:rPr lang="en-US" dirty="0"/>
                        <a:t>1:36</a:t>
                      </a:r>
                    </a:p>
                  </a:txBody>
                  <a:tcPr/>
                </a:tc>
                <a:extLst>
                  <a:ext uri="{0D108BD9-81ED-4DB2-BD59-A6C34878D82A}">
                    <a16:rowId xmlns:a16="http://schemas.microsoft.com/office/drawing/2014/main" val="2588775413"/>
                  </a:ext>
                </a:extLst>
              </a:tr>
            </a:tbl>
          </a:graphicData>
        </a:graphic>
      </p:graphicFrame>
      <p:pic>
        <p:nvPicPr>
          <p:cNvPr id="14" name="Picture 13">
            <a:extLst>
              <a:ext uri="{FF2B5EF4-FFF2-40B4-BE49-F238E27FC236}">
                <a16:creationId xmlns:a16="http://schemas.microsoft.com/office/drawing/2014/main" id="{2A419681-D81F-C0EF-A72A-452A274ABB04}"/>
              </a:ext>
            </a:extLst>
          </p:cNvPr>
          <p:cNvPicPr>
            <a:picLocks noChangeAspect="1"/>
          </p:cNvPicPr>
          <p:nvPr/>
        </p:nvPicPr>
        <p:blipFill>
          <a:blip r:embed="rId4" cstate="print">
            <a:extLst>
              <a:ext uri="{28A0092B-C50C-407E-A947-70E740481C1C}">
                <a14:useLocalDpi xmlns:a14="http://schemas.microsoft.com/office/drawing/2010/main" val="0"/>
              </a:ext>
            </a:extLst>
          </a:blip>
          <a:srcRect t="30145" b="11859"/>
          <a:stretch>
            <a:fillRect/>
          </a:stretch>
        </p:blipFill>
        <p:spPr>
          <a:xfrm>
            <a:off x="1917583" y="5822165"/>
            <a:ext cx="8015521" cy="2081431"/>
          </a:xfrm>
          <a:prstGeom prst="rect">
            <a:avLst/>
          </a:prstGeom>
        </p:spPr>
      </p:pic>
      <p:pic>
        <p:nvPicPr>
          <p:cNvPr id="16" name="Picture 15">
            <a:extLst>
              <a:ext uri="{FF2B5EF4-FFF2-40B4-BE49-F238E27FC236}">
                <a16:creationId xmlns:a16="http://schemas.microsoft.com/office/drawing/2014/main" id="{2C811214-9359-6191-C69A-2E67A1DB8054}"/>
              </a:ext>
            </a:extLst>
          </p:cNvPr>
          <p:cNvPicPr>
            <a:picLocks noChangeAspect="1"/>
          </p:cNvPicPr>
          <p:nvPr/>
        </p:nvPicPr>
        <p:blipFill>
          <a:blip r:embed="rId5">
            <a:extLst>
              <a:ext uri="{28A0092B-C50C-407E-A947-70E740481C1C}">
                <a14:useLocalDpi xmlns:a14="http://schemas.microsoft.com/office/drawing/2010/main" val="0"/>
              </a:ext>
            </a:extLst>
          </a:blip>
          <a:srcRect b="30696"/>
          <a:stretch>
            <a:fillRect/>
          </a:stretch>
        </p:blipFill>
        <p:spPr>
          <a:xfrm>
            <a:off x="1523843" y="3045747"/>
            <a:ext cx="8737687" cy="2711383"/>
          </a:xfrm>
          <a:prstGeom prst="rect">
            <a:avLst/>
          </a:prstGeom>
        </p:spPr>
      </p:pic>
      <p:pic>
        <p:nvPicPr>
          <p:cNvPr id="18" name="Picture 17">
            <a:extLst>
              <a:ext uri="{FF2B5EF4-FFF2-40B4-BE49-F238E27FC236}">
                <a16:creationId xmlns:a16="http://schemas.microsoft.com/office/drawing/2014/main" id="{3780C453-F40D-9E6E-8DF2-F1CC7AB5E8B3}"/>
              </a:ext>
            </a:extLst>
          </p:cNvPr>
          <p:cNvPicPr>
            <a:picLocks noChangeAspect="1"/>
          </p:cNvPicPr>
          <p:nvPr/>
        </p:nvPicPr>
        <p:blipFill>
          <a:blip r:embed="rId6" cstate="print">
            <a:extLst>
              <a:ext uri="{28A0092B-C50C-407E-A947-70E740481C1C}">
                <a14:useLocalDpi xmlns:a14="http://schemas.microsoft.com/office/drawing/2010/main" val="0"/>
              </a:ext>
            </a:extLst>
          </a:blip>
          <a:srcRect b="22484"/>
          <a:stretch>
            <a:fillRect/>
          </a:stretch>
        </p:blipFill>
        <p:spPr>
          <a:xfrm>
            <a:off x="355373" y="7895476"/>
            <a:ext cx="5282745" cy="1833531"/>
          </a:xfrm>
          <a:prstGeom prst="rect">
            <a:avLst/>
          </a:prstGeom>
        </p:spPr>
      </p:pic>
      <p:pic>
        <p:nvPicPr>
          <p:cNvPr id="20" name="Picture 19">
            <a:extLst>
              <a:ext uri="{FF2B5EF4-FFF2-40B4-BE49-F238E27FC236}">
                <a16:creationId xmlns:a16="http://schemas.microsoft.com/office/drawing/2014/main" id="{E3BD4B7E-6D31-C619-0C87-915B41B9145A}"/>
              </a:ext>
            </a:extLst>
          </p:cNvPr>
          <p:cNvPicPr>
            <a:picLocks noChangeAspect="1"/>
          </p:cNvPicPr>
          <p:nvPr/>
        </p:nvPicPr>
        <p:blipFill>
          <a:blip r:embed="rId7" cstate="print">
            <a:extLst>
              <a:ext uri="{28A0092B-C50C-407E-A947-70E740481C1C}">
                <a14:useLocalDpi xmlns:a14="http://schemas.microsoft.com/office/drawing/2010/main" val="0"/>
              </a:ext>
            </a:extLst>
          </a:blip>
          <a:srcRect l="9584" b="40898"/>
          <a:stretch>
            <a:fillRect/>
          </a:stretch>
        </p:blipFill>
        <p:spPr>
          <a:xfrm>
            <a:off x="5638118" y="7929943"/>
            <a:ext cx="5842455" cy="1709988"/>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4"/>
          <p:cNvSpPr txBox="1"/>
          <p:nvPr/>
        </p:nvSpPr>
        <p:spPr>
          <a:xfrm>
            <a:off x="952500" y="616721"/>
            <a:ext cx="10711200" cy="794700"/>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1000"/>
              </a:spcBef>
              <a:spcAft>
                <a:spcPts val="0"/>
              </a:spcAft>
              <a:buClr>
                <a:srgbClr val="002060"/>
              </a:buClr>
              <a:buSzPts val="2400"/>
              <a:buFont typeface="Arial"/>
              <a:buNone/>
            </a:pPr>
            <a:r>
              <a:rPr lang="en-US" sz="3400" b="1" i="0" u="none" strike="noStrike" cap="none">
                <a:solidFill>
                  <a:srgbClr val="002060"/>
                </a:solidFill>
                <a:latin typeface="Libre Franklin"/>
                <a:ea typeface="Libre Franklin"/>
                <a:cs typeface="Libre Franklin"/>
                <a:sym typeface="Libre Franklin"/>
              </a:rPr>
              <a:t>Performance Dashboard &amp; Targets-Enrollment</a:t>
            </a:r>
            <a:endParaRPr sz="1400" b="0" i="0" u="none" strike="noStrike" cap="none">
              <a:solidFill>
                <a:srgbClr val="000000"/>
              </a:solidFill>
              <a:latin typeface="Arial"/>
              <a:ea typeface="Arial"/>
              <a:cs typeface="Arial"/>
              <a:sym typeface="Arial"/>
            </a:endParaRPr>
          </a:p>
          <a:p>
            <a:pPr marL="0" marR="0" lvl="0" indent="0" algn="l" rtl="0">
              <a:lnSpc>
                <a:spcPct val="90000"/>
              </a:lnSpc>
              <a:spcBef>
                <a:spcPts val="1000"/>
              </a:spcBef>
              <a:spcAft>
                <a:spcPts val="0"/>
              </a:spcAft>
              <a:buClr>
                <a:srgbClr val="002060"/>
              </a:buClr>
              <a:buSzPts val="2400"/>
              <a:buFont typeface="Arial"/>
              <a:buNone/>
            </a:pPr>
            <a:endParaRPr sz="3400" b="1" i="0" u="none" strike="noStrike" cap="none">
              <a:solidFill>
                <a:srgbClr val="002060"/>
              </a:solidFill>
              <a:latin typeface="Libre Franklin"/>
              <a:ea typeface="Libre Franklin"/>
              <a:cs typeface="Libre Franklin"/>
              <a:sym typeface="Libre Franklin"/>
            </a:endParaRPr>
          </a:p>
        </p:txBody>
      </p:sp>
      <p:sp>
        <p:nvSpPr>
          <p:cNvPr id="125" name="Google Shape;125;p4"/>
          <p:cNvSpPr txBox="1">
            <a:spLocks noGrp="1"/>
          </p:cNvSpPr>
          <p:nvPr>
            <p:ph type="sldNum" idx="12"/>
          </p:nvPr>
        </p:nvSpPr>
        <p:spPr>
          <a:xfrm>
            <a:off x="10201653" y="6779697"/>
            <a:ext cx="2743200" cy="365100"/>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Clr>
                <a:schemeClr val="dk1"/>
              </a:buClr>
              <a:buSzPts val="1200"/>
              <a:buFont typeface="Calibri"/>
              <a:buNone/>
            </a:pPr>
            <a:fld id="{00000000-1234-1234-1234-123412341234}" type="slidenum">
              <a:rPr lang="en-US">
                <a:solidFill>
                  <a:schemeClr val="dk1"/>
                </a:solidFill>
              </a:rPr>
              <a:t>3</a:t>
            </a:fld>
            <a:endParaRPr>
              <a:solidFill>
                <a:schemeClr val="dk1"/>
              </a:solidFill>
            </a:endParaRPr>
          </a:p>
        </p:txBody>
      </p:sp>
      <p:sp>
        <p:nvSpPr>
          <p:cNvPr id="126" name="Google Shape;126;p4"/>
          <p:cNvSpPr/>
          <p:nvPr/>
        </p:nvSpPr>
        <p:spPr>
          <a:xfrm>
            <a:off x="977900" y="1278321"/>
            <a:ext cx="9913800" cy="696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rgbClr val="002060"/>
              </a:solidFill>
              <a:latin typeface="Arial"/>
              <a:ea typeface="Arial"/>
              <a:cs typeface="Arial"/>
              <a:sym typeface="Arial"/>
            </a:endParaRPr>
          </a:p>
        </p:txBody>
      </p:sp>
      <p:graphicFrame>
        <p:nvGraphicFramePr>
          <p:cNvPr id="127" name="Google Shape;127;p4"/>
          <p:cNvGraphicFramePr/>
          <p:nvPr>
            <p:extLst>
              <p:ext uri="{D42A27DB-BD31-4B8C-83A1-F6EECF244321}">
                <p14:modId xmlns:p14="http://schemas.microsoft.com/office/powerpoint/2010/main" val="3602592455"/>
              </p:ext>
            </p:extLst>
          </p:nvPr>
        </p:nvGraphicFramePr>
        <p:xfrm>
          <a:off x="381000" y="1405978"/>
          <a:ext cx="17297399" cy="7009290"/>
        </p:xfrm>
        <a:graphic>
          <a:graphicData uri="http://schemas.openxmlformats.org/drawingml/2006/table">
            <a:tbl>
              <a:tblPr>
                <a:noFill/>
              </a:tblPr>
              <a:tblGrid>
                <a:gridCol w="4556007">
                  <a:extLst>
                    <a:ext uri="{9D8B030D-6E8A-4147-A177-3AD203B41FA5}">
                      <a16:colId xmlns:a16="http://schemas.microsoft.com/office/drawing/2014/main" val="20000"/>
                    </a:ext>
                  </a:extLst>
                </a:gridCol>
                <a:gridCol w="2388896">
                  <a:extLst>
                    <a:ext uri="{9D8B030D-6E8A-4147-A177-3AD203B41FA5}">
                      <a16:colId xmlns:a16="http://schemas.microsoft.com/office/drawing/2014/main" val="20004"/>
                    </a:ext>
                  </a:extLst>
                </a:gridCol>
                <a:gridCol w="3449405">
                  <a:extLst>
                    <a:ext uri="{9D8B030D-6E8A-4147-A177-3AD203B41FA5}">
                      <a16:colId xmlns:a16="http://schemas.microsoft.com/office/drawing/2014/main" val="20005"/>
                    </a:ext>
                  </a:extLst>
                </a:gridCol>
                <a:gridCol w="3612734">
                  <a:extLst>
                    <a:ext uri="{9D8B030D-6E8A-4147-A177-3AD203B41FA5}">
                      <a16:colId xmlns:a16="http://schemas.microsoft.com/office/drawing/2014/main" val="20006"/>
                    </a:ext>
                  </a:extLst>
                </a:gridCol>
                <a:gridCol w="3290357">
                  <a:extLst>
                    <a:ext uri="{9D8B030D-6E8A-4147-A177-3AD203B41FA5}">
                      <a16:colId xmlns:a16="http://schemas.microsoft.com/office/drawing/2014/main" val="20007"/>
                    </a:ext>
                  </a:extLst>
                </a:gridCol>
              </a:tblGrid>
              <a:tr h="741978">
                <a:tc>
                  <a:txBody>
                    <a:bodyPr/>
                    <a:lstStyle/>
                    <a:p>
                      <a:pPr marL="0" lvl="0" indent="0" algn="ctr" rtl="0">
                        <a:lnSpc>
                          <a:spcPct val="115000"/>
                        </a:lnSpc>
                        <a:spcBef>
                          <a:spcPts val="0"/>
                        </a:spcBef>
                        <a:spcAft>
                          <a:spcPts val="1000"/>
                        </a:spcAft>
                        <a:buNone/>
                      </a:pPr>
                      <a:r>
                        <a:rPr lang="en-US" sz="2800" b="1" dirty="0"/>
                        <a:t>Enrollment Indicator</a:t>
                      </a:r>
                      <a:endParaRPr sz="2800" b="1" dirty="0"/>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2800" b="1" dirty="0"/>
                        <a:t>SY 2024–2025</a:t>
                      </a:r>
                      <a:endParaRPr sz="2800" b="1" dirty="0"/>
                    </a:p>
                  </a:txBody>
                  <a:tcPr marL="68575" marR="68575" marT="91425" marB="91425">
                    <a:lnL w="12700" cap="flat" cmpd="sng" algn="ctr">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2800" b="1" dirty="0"/>
                        <a:t>SY 2025–2026</a:t>
                      </a:r>
                      <a:endParaRPr sz="2800" b="1" dirty="0"/>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2800" b="1"/>
                        <a:t>Target SY 2026–2027</a:t>
                      </a:r>
                      <a:endParaRPr sz="2800" b="1"/>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2800" b="1"/>
                        <a:t>Target SY 2027–2028</a:t>
                      </a:r>
                      <a:endParaRPr sz="2800" b="1"/>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741978">
                <a:tc>
                  <a:txBody>
                    <a:bodyPr/>
                    <a:lstStyle/>
                    <a:p>
                      <a:pPr marL="0" lvl="0" indent="0" algn="l" rtl="0">
                        <a:lnSpc>
                          <a:spcPct val="115000"/>
                        </a:lnSpc>
                        <a:spcBef>
                          <a:spcPts val="0"/>
                        </a:spcBef>
                        <a:spcAft>
                          <a:spcPts val="1000"/>
                        </a:spcAft>
                        <a:buNone/>
                      </a:pPr>
                      <a:r>
                        <a:rPr lang="en-US" sz="2800" b="1"/>
                        <a:t>Total Enrollment</a:t>
                      </a:r>
                      <a:endParaRPr sz="2800" b="1"/>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2800" dirty="0"/>
                        <a:t>731</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2800" dirty="0"/>
                        <a:t>733</a:t>
                      </a:r>
                      <a:endParaRPr sz="2800" dirty="0"/>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2800" dirty="0"/>
                        <a:t>711</a:t>
                      </a:r>
                      <a:endParaRPr sz="2800" dirty="0"/>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2800" dirty="0"/>
                        <a:t>800</a:t>
                      </a:r>
                      <a:endParaRPr sz="2800" dirty="0"/>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741978">
                <a:tc>
                  <a:txBody>
                    <a:bodyPr/>
                    <a:lstStyle/>
                    <a:p>
                      <a:pPr marL="0" lvl="0" indent="0" algn="l" rtl="0">
                        <a:lnSpc>
                          <a:spcPct val="115000"/>
                        </a:lnSpc>
                        <a:spcBef>
                          <a:spcPts val="0"/>
                        </a:spcBef>
                        <a:spcAft>
                          <a:spcPts val="1000"/>
                        </a:spcAft>
                        <a:buNone/>
                      </a:pPr>
                      <a:r>
                        <a:rPr lang="en-US" sz="2800" b="1" dirty="0"/>
                        <a:t>Participation Rate</a:t>
                      </a:r>
                      <a:endParaRPr sz="2800" b="1" dirty="0"/>
                    </a:p>
                  </a:txBody>
                  <a:tcPr marL="68575" marR="68575" marT="91425" marB="91425">
                    <a:lnL w="12700" cap="flat" cmpd="sng">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2800" dirty="0"/>
                        <a:t>91.34%</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2800" dirty="0"/>
                        <a:t>92.11%</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2800" dirty="0"/>
                        <a:t>97%</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2800" dirty="0"/>
                        <a:t>100%</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741978">
                <a:tc>
                  <a:txBody>
                    <a:bodyPr/>
                    <a:lstStyle/>
                    <a:p>
                      <a:pPr marL="0" lvl="0" indent="0" algn="l" rtl="0">
                        <a:lnSpc>
                          <a:spcPct val="115000"/>
                        </a:lnSpc>
                        <a:spcBef>
                          <a:spcPts val="0"/>
                        </a:spcBef>
                        <a:spcAft>
                          <a:spcPts val="1000"/>
                        </a:spcAft>
                        <a:buNone/>
                      </a:pPr>
                      <a:r>
                        <a:rPr lang="en-US" sz="2800" b="1"/>
                        <a:t>Community Intake Rate</a:t>
                      </a:r>
                      <a:endParaRPr sz="2800" b="1"/>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2800" dirty="0"/>
                        <a:t>97%</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2800" dirty="0"/>
                        <a:t>96%</a:t>
                      </a:r>
                      <a:endParaRPr sz="2800" dirty="0"/>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2800" dirty="0"/>
                        <a:t>98%</a:t>
                      </a:r>
                      <a:endParaRPr sz="2800" dirty="0"/>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2800" dirty="0"/>
                        <a:t>100%</a:t>
                      </a:r>
                      <a:endParaRPr sz="2800" dirty="0"/>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extLst>
                  <a:ext uri="{0D108BD9-81ED-4DB2-BD59-A6C34878D82A}">
                    <a16:rowId xmlns:a16="http://schemas.microsoft.com/office/drawing/2014/main" val="10004"/>
                  </a:ext>
                </a:extLst>
              </a:tr>
              <a:tr h="741978">
                <a:tc>
                  <a:txBody>
                    <a:bodyPr/>
                    <a:lstStyle/>
                    <a:p>
                      <a:pPr marL="0" lvl="0" indent="0" algn="l" rtl="0">
                        <a:lnSpc>
                          <a:spcPct val="115000"/>
                        </a:lnSpc>
                        <a:spcBef>
                          <a:spcPts val="0"/>
                        </a:spcBef>
                        <a:spcAft>
                          <a:spcPts val="1000"/>
                        </a:spcAft>
                        <a:buNone/>
                      </a:pPr>
                      <a:r>
                        <a:rPr lang="en-US" sz="2400" b="1" dirty="0"/>
                        <a:t>Transition Rate</a:t>
                      </a:r>
                    </a:p>
                  </a:txBody>
                  <a:tcPr marL="68575" marR="68575" marT="91425" marB="91425">
                    <a:lnL w="12700" cap="flat" cmpd="sng">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2800" dirty="0"/>
                        <a:t>94</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2800" dirty="0"/>
                        <a:t>97</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2800" dirty="0"/>
                        <a:t>100</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2800" dirty="0"/>
                        <a:t>100</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extLst>
                  <a:ext uri="{0D108BD9-81ED-4DB2-BD59-A6C34878D82A}">
                    <a16:rowId xmlns:a16="http://schemas.microsoft.com/office/drawing/2014/main" val="2586010004"/>
                  </a:ext>
                </a:extLst>
              </a:tr>
              <a:tr h="741978">
                <a:tc>
                  <a:txBody>
                    <a:bodyPr/>
                    <a:lstStyle/>
                    <a:p>
                      <a:pPr marL="0" lvl="0" indent="0" algn="l" rtl="0">
                        <a:lnSpc>
                          <a:spcPct val="115000"/>
                        </a:lnSpc>
                        <a:spcBef>
                          <a:spcPts val="0"/>
                        </a:spcBef>
                        <a:spcAft>
                          <a:spcPts val="1000"/>
                        </a:spcAft>
                        <a:buNone/>
                      </a:pPr>
                      <a:r>
                        <a:rPr lang="en-US" sz="2400" b="1" dirty="0"/>
                        <a:t>School Leaver Rate</a:t>
                      </a:r>
                      <a:endParaRPr sz="2400" b="1" dirty="0"/>
                    </a:p>
                  </a:txBody>
                  <a:tcPr marL="68575" marR="68575" marT="91425" marB="91425">
                    <a:lnL w="12700" cap="flat" cmpd="sng">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2800" dirty="0"/>
                        <a:t>4%</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2800" dirty="0"/>
                        <a:t>5.59%</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2800" dirty="0"/>
                        <a:t>0</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2800" dirty="0"/>
                        <a:t>0</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extLst>
                  <a:ext uri="{0D108BD9-81ED-4DB2-BD59-A6C34878D82A}">
                    <a16:rowId xmlns:a16="http://schemas.microsoft.com/office/drawing/2014/main" val="555998141"/>
                  </a:ext>
                </a:extLst>
              </a:tr>
              <a:tr h="741978">
                <a:tc>
                  <a:txBody>
                    <a:bodyPr/>
                    <a:lstStyle/>
                    <a:p>
                      <a:pPr marL="0" lvl="0" indent="0" algn="l" rtl="0">
                        <a:lnSpc>
                          <a:spcPct val="115000"/>
                        </a:lnSpc>
                        <a:spcBef>
                          <a:spcPts val="0"/>
                        </a:spcBef>
                        <a:spcAft>
                          <a:spcPts val="1000"/>
                        </a:spcAft>
                        <a:buNone/>
                      </a:pPr>
                      <a:r>
                        <a:rPr lang="en-US" sz="2400" b="1" dirty="0"/>
                        <a:t>Dropout Rate</a:t>
                      </a:r>
                      <a:endParaRPr sz="2400" b="1" dirty="0"/>
                    </a:p>
                  </a:txBody>
                  <a:tcPr marL="68575" marR="68575" marT="91425" marB="91425">
                    <a:lnL w="12700" cap="flat" cmpd="sng">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2800" dirty="0"/>
                        <a:t>2.05%</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2800" dirty="0"/>
                        <a:t>1.46%</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2800" dirty="0"/>
                        <a:t>0</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2800" dirty="0"/>
                        <a:t>0</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extLst>
                  <a:ext uri="{0D108BD9-81ED-4DB2-BD59-A6C34878D82A}">
                    <a16:rowId xmlns:a16="http://schemas.microsoft.com/office/drawing/2014/main" val="4246843505"/>
                  </a:ext>
                </a:extLst>
              </a:tr>
              <a:tr h="741978">
                <a:tc>
                  <a:txBody>
                    <a:bodyPr/>
                    <a:lstStyle/>
                    <a:p>
                      <a:pPr marL="0" lvl="0" indent="0" algn="l" rtl="0">
                        <a:lnSpc>
                          <a:spcPct val="115000"/>
                        </a:lnSpc>
                        <a:spcBef>
                          <a:spcPts val="0"/>
                        </a:spcBef>
                        <a:spcAft>
                          <a:spcPts val="1000"/>
                        </a:spcAft>
                        <a:buNone/>
                      </a:pPr>
                      <a:r>
                        <a:rPr lang="en-US" sz="2400" b="1" dirty="0"/>
                        <a:t>Completion Rate</a:t>
                      </a:r>
                      <a:endParaRPr sz="2400" b="1" dirty="0"/>
                    </a:p>
                  </a:txBody>
                  <a:tcPr marL="68575" marR="68575" marT="91425" marB="91425">
                    <a:lnL w="12700" cap="flat" cmpd="sng">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2800" dirty="0"/>
                        <a:t>98%</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2800" dirty="0"/>
                        <a:t>99%</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2800" dirty="0"/>
                        <a:t>100</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2800" dirty="0"/>
                        <a:t>100</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extLst>
                  <a:ext uri="{0D108BD9-81ED-4DB2-BD59-A6C34878D82A}">
                    <a16:rowId xmlns:a16="http://schemas.microsoft.com/office/drawing/2014/main" val="2356345875"/>
                  </a:ext>
                </a:extLst>
              </a:tr>
              <a:tr h="1073466">
                <a:tc>
                  <a:txBody>
                    <a:bodyPr/>
                    <a:lstStyle/>
                    <a:p>
                      <a:pPr marL="0" lvl="0" indent="0" algn="l" rtl="0">
                        <a:lnSpc>
                          <a:spcPct val="115000"/>
                        </a:lnSpc>
                        <a:spcBef>
                          <a:spcPts val="0"/>
                        </a:spcBef>
                        <a:spcAft>
                          <a:spcPts val="1000"/>
                        </a:spcAft>
                        <a:buNone/>
                      </a:pPr>
                      <a:r>
                        <a:rPr lang="en-US" sz="2400" b="1" dirty="0"/>
                        <a:t>Graduation Rate</a:t>
                      </a:r>
                      <a:endParaRPr sz="2400" b="1" dirty="0"/>
                    </a:p>
                  </a:txBody>
                  <a:tcPr marL="68575" marR="68575" marT="91425" marB="91425">
                    <a:lnL w="12700" cap="flat" cmpd="sng">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2800" dirty="0"/>
                        <a:t>97%</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2800" dirty="0"/>
                        <a:t>97%</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2800" dirty="0"/>
                        <a:t>100</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2800" dirty="0"/>
                        <a:t>100</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2943012920"/>
                  </a:ext>
                </a:extLst>
              </a:tr>
            </a:tbl>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0000"/>
            <a:lum/>
          </a:blip>
          <a:srcRect/>
          <a:stretch>
            <a:fillRect/>
          </a:stretch>
        </a:blipFill>
        <a:effectLst/>
      </p:bgPr>
    </p:bg>
    <p:spTree>
      <p:nvGrpSpPr>
        <p:cNvPr id="1" name="">
          <a:extLst>
            <a:ext uri="{FF2B5EF4-FFF2-40B4-BE49-F238E27FC236}">
              <a16:creationId xmlns:a16="http://schemas.microsoft.com/office/drawing/2014/main" id="{AA6174A0-F7A0-052E-A8BF-A911D95D4134}"/>
            </a:ext>
          </a:extLst>
        </p:cNvPr>
        <p:cNvGrpSpPr/>
        <p:nvPr/>
      </p:nvGrpSpPr>
      <p:grpSpPr>
        <a:xfrm>
          <a:off x="0" y="0"/>
          <a:ext cx="0" cy="0"/>
          <a:chOff x="0" y="0"/>
          <a:chExt cx="0" cy="0"/>
        </a:xfrm>
      </p:grpSpPr>
      <p:sp>
        <p:nvSpPr>
          <p:cNvPr id="11" name="Google Shape;104;g3a0c31a57f9_0_2">
            <a:extLst>
              <a:ext uri="{FF2B5EF4-FFF2-40B4-BE49-F238E27FC236}">
                <a16:creationId xmlns:a16="http://schemas.microsoft.com/office/drawing/2014/main" id="{E4526D42-1A77-4263-8BA4-5258506E3131}"/>
              </a:ext>
            </a:extLst>
          </p:cNvPr>
          <p:cNvSpPr txBox="1">
            <a:spLocks/>
          </p:cNvSpPr>
          <p:nvPr/>
        </p:nvSpPr>
        <p:spPr>
          <a:xfrm>
            <a:off x="1066800" y="12309"/>
            <a:ext cx="10711200" cy="794700"/>
          </a:xfrm>
          <a:prstGeom prst="rect">
            <a:avLst/>
          </a:prstGeom>
          <a:noFill/>
          <a:ln>
            <a:noFill/>
          </a:ln>
        </p:spPr>
        <p:txBody>
          <a:bodyPr spcFirstLastPara="1" wrap="square" lIns="91425" tIns="45700" rIns="91425" bIns="45700" anchor="t" anchorCtr="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90000"/>
              </a:lnSpc>
              <a:spcBef>
                <a:spcPts val="1000"/>
              </a:spcBef>
              <a:buClr>
                <a:srgbClr val="002060"/>
              </a:buClr>
              <a:buSzPts val="2400"/>
              <a:buFont typeface="Arial" pitchFamily="34" charset="0"/>
              <a:buNone/>
            </a:pPr>
            <a:r>
              <a:rPr lang="en-US" sz="3400" b="1" dirty="0">
                <a:solidFill>
                  <a:srgbClr val="002060"/>
                </a:solidFill>
                <a:latin typeface="Libre Franklin"/>
                <a:ea typeface="Libre Franklin"/>
                <a:cs typeface="Libre Franklin"/>
                <a:sym typeface="Libre Franklin"/>
              </a:rPr>
              <a:t>Performance Dashboard &amp; Targets-Enrollment</a:t>
            </a:r>
          </a:p>
          <a:p>
            <a:pPr marL="0" indent="0">
              <a:lnSpc>
                <a:spcPct val="90000"/>
              </a:lnSpc>
              <a:spcBef>
                <a:spcPts val="1000"/>
              </a:spcBef>
              <a:buClr>
                <a:srgbClr val="002060"/>
              </a:buClr>
              <a:buSzPts val="2400"/>
              <a:buFont typeface="Arial" pitchFamily="34" charset="0"/>
              <a:buNone/>
            </a:pPr>
            <a:endParaRPr lang="en-US" sz="3400" b="1" dirty="0">
              <a:solidFill>
                <a:srgbClr val="002060"/>
              </a:solidFill>
              <a:latin typeface="Libre Franklin"/>
              <a:ea typeface="Libre Franklin"/>
              <a:cs typeface="Libre Franklin"/>
              <a:sym typeface="Libre Franklin"/>
            </a:endParaRPr>
          </a:p>
        </p:txBody>
      </p:sp>
      <p:sp>
        <p:nvSpPr>
          <p:cNvPr id="12" name="Google Shape;105;g3a0c31a57f9_0_2">
            <a:extLst>
              <a:ext uri="{FF2B5EF4-FFF2-40B4-BE49-F238E27FC236}">
                <a16:creationId xmlns:a16="http://schemas.microsoft.com/office/drawing/2014/main" id="{42D75B11-704A-2670-8194-9ACB441E8240}"/>
              </a:ext>
            </a:extLst>
          </p:cNvPr>
          <p:cNvSpPr txBox="1">
            <a:spLocks noGrp="1"/>
          </p:cNvSpPr>
          <p:nvPr>
            <p:ph type="sldNum" idx="12"/>
          </p:nvPr>
        </p:nvSpPr>
        <p:spPr>
          <a:xfrm>
            <a:off x="10201653" y="6779697"/>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PH">
                <a:solidFill>
                  <a:schemeClr val="dk1"/>
                </a:solidFill>
              </a:rPr>
              <a:t>4</a:t>
            </a:fld>
            <a:endParaRPr>
              <a:solidFill>
                <a:schemeClr val="dk1"/>
              </a:solidFill>
            </a:endParaRPr>
          </a:p>
        </p:txBody>
      </p:sp>
      <p:sp>
        <p:nvSpPr>
          <p:cNvPr id="13" name="Google Shape;106;g3a0c31a57f9_0_2">
            <a:extLst>
              <a:ext uri="{FF2B5EF4-FFF2-40B4-BE49-F238E27FC236}">
                <a16:creationId xmlns:a16="http://schemas.microsoft.com/office/drawing/2014/main" id="{8AC749BC-F0DF-3783-DA6B-A5B9E116D549}"/>
              </a:ext>
            </a:extLst>
          </p:cNvPr>
          <p:cNvSpPr/>
          <p:nvPr/>
        </p:nvSpPr>
        <p:spPr>
          <a:xfrm>
            <a:off x="1066800" y="737409"/>
            <a:ext cx="9913800" cy="696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2060"/>
              </a:solidFill>
              <a:latin typeface="Arial"/>
              <a:ea typeface="Arial"/>
              <a:cs typeface="Arial"/>
              <a:sym typeface="Arial"/>
            </a:endParaRPr>
          </a:p>
        </p:txBody>
      </p:sp>
      <p:sp>
        <p:nvSpPr>
          <p:cNvPr id="3" name="TextBox 2">
            <a:extLst>
              <a:ext uri="{FF2B5EF4-FFF2-40B4-BE49-F238E27FC236}">
                <a16:creationId xmlns:a16="http://schemas.microsoft.com/office/drawing/2014/main" id="{064F57DB-1E54-5CFB-A239-5DDB2C3E71CD}"/>
              </a:ext>
            </a:extLst>
          </p:cNvPr>
          <p:cNvSpPr txBox="1"/>
          <p:nvPr/>
        </p:nvSpPr>
        <p:spPr>
          <a:xfrm>
            <a:off x="914400" y="1055055"/>
            <a:ext cx="15087600" cy="523220"/>
          </a:xfrm>
          <a:prstGeom prst="rect">
            <a:avLst/>
          </a:prstGeom>
          <a:noFill/>
        </p:spPr>
        <p:txBody>
          <a:bodyPr wrap="square">
            <a:spAutoFit/>
          </a:bodyPr>
          <a:lstStyle/>
          <a:p>
            <a:r>
              <a:rPr lang="en-US" sz="2800" b="1" i="1" dirty="0">
                <a:effectLst/>
                <a:ea typeface="Calibri" panose="020F0502020204030204" pitchFamily="34" charset="0"/>
                <a:cs typeface="Times New Roman" panose="02020603050405020304" pitchFamily="18" charset="0"/>
              </a:rPr>
              <a:t>Tracking of Learners by Grade Level, K-6 (SY 2025-2026 vs SY 2026-2027)</a:t>
            </a:r>
          </a:p>
        </p:txBody>
      </p:sp>
      <p:graphicFrame>
        <p:nvGraphicFramePr>
          <p:cNvPr id="14" name="Table 13">
            <a:extLst>
              <a:ext uri="{FF2B5EF4-FFF2-40B4-BE49-F238E27FC236}">
                <a16:creationId xmlns:a16="http://schemas.microsoft.com/office/drawing/2014/main" id="{F986F1D1-35F0-9D40-8E1E-E385B339570A}"/>
              </a:ext>
            </a:extLst>
          </p:cNvPr>
          <p:cNvGraphicFramePr>
            <a:graphicFrameLocks noGrp="1"/>
          </p:cNvGraphicFramePr>
          <p:nvPr>
            <p:extLst>
              <p:ext uri="{D42A27DB-BD31-4B8C-83A1-F6EECF244321}">
                <p14:modId xmlns:p14="http://schemas.microsoft.com/office/powerpoint/2010/main" val="2226079860"/>
              </p:ext>
            </p:extLst>
          </p:nvPr>
        </p:nvGraphicFramePr>
        <p:xfrm>
          <a:off x="304800" y="1977489"/>
          <a:ext cx="17754601" cy="7416980"/>
        </p:xfrm>
        <a:graphic>
          <a:graphicData uri="http://schemas.openxmlformats.org/drawingml/2006/table">
            <a:tbl>
              <a:tblPr firstRow="1" bandRow="1">
                <a:tableStyleId>{5C22544A-7EE6-4342-B048-85BDC9FD1C3A}</a:tableStyleId>
              </a:tblPr>
              <a:tblGrid>
                <a:gridCol w="1492644">
                  <a:extLst>
                    <a:ext uri="{9D8B030D-6E8A-4147-A177-3AD203B41FA5}">
                      <a16:colId xmlns:a16="http://schemas.microsoft.com/office/drawing/2014/main" val="327739404"/>
                    </a:ext>
                  </a:extLst>
                </a:gridCol>
                <a:gridCol w="2466789">
                  <a:extLst>
                    <a:ext uri="{9D8B030D-6E8A-4147-A177-3AD203B41FA5}">
                      <a16:colId xmlns:a16="http://schemas.microsoft.com/office/drawing/2014/main" val="3727190227"/>
                    </a:ext>
                  </a:extLst>
                </a:gridCol>
                <a:gridCol w="1618340">
                  <a:extLst>
                    <a:ext uri="{9D8B030D-6E8A-4147-A177-3AD203B41FA5}">
                      <a16:colId xmlns:a16="http://schemas.microsoft.com/office/drawing/2014/main" val="3784445162"/>
                    </a:ext>
                  </a:extLst>
                </a:gridCol>
                <a:gridCol w="1737427">
                  <a:extLst>
                    <a:ext uri="{9D8B030D-6E8A-4147-A177-3AD203B41FA5}">
                      <a16:colId xmlns:a16="http://schemas.microsoft.com/office/drawing/2014/main" val="188015788"/>
                    </a:ext>
                  </a:extLst>
                </a:gridCol>
                <a:gridCol w="1676400">
                  <a:extLst>
                    <a:ext uri="{9D8B030D-6E8A-4147-A177-3AD203B41FA5}">
                      <a16:colId xmlns:a16="http://schemas.microsoft.com/office/drawing/2014/main" val="2852349881"/>
                    </a:ext>
                  </a:extLst>
                </a:gridCol>
                <a:gridCol w="1828800">
                  <a:extLst>
                    <a:ext uri="{9D8B030D-6E8A-4147-A177-3AD203B41FA5}">
                      <a16:colId xmlns:a16="http://schemas.microsoft.com/office/drawing/2014/main" val="1469254209"/>
                    </a:ext>
                  </a:extLst>
                </a:gridCol>
                <a:gridCol w="1676400">
                  <a:extLst>
                    <a:ext uri="{9D8B030D-6E8A-4147-A177-3AD203B41FA5}">
                      <a16:colId xmlns:a16="http://schemas.microsoft.com/office/drawing/2014/main" val="3369492317"/>
                    </a:ext>
                  </a:extLst>
                </a:gridCol>
                <a:gridCol w="1706881">
                  <a:extLst>
                    <a:ext uri="{9D8B030D-6E8A-4147-A177-3AD203B41FA5}">
                      <a16:colId xmlns:a16="http://schemas.microsoft.com/office/drawing/2014/main" val="3027312222"/>
                    </a:ext>
                  </a:extLst>
                </a:gridCol>
                <a:gridCol w="1775460">
                  <a:extLst>
                    <a:ext uri="{9D8B030D-6E8A-4147-A177-3AD203B41FA5}">
                      <a16:colId xmlns:a16="http://schemas.microsoft.com/office/drawing/2014/main" val="3488465783"/>
                    </a:ext>
                  </a:extLst>
                </a:gridCol>
                <a:gridCol w="1775460">
                  <a:extLst>
                    <a:ext uri="{9D8B030D-6E8A-4147-A177-3AD203B41FA5}">
                      <a16:colId xmlns:a16="http://schemas.microsoft.com/office/drawing/2014/main" val="4179431827"/>
                    </a:ext>
                  </a:extLst>
                </a:gridCol>
              </a:tblGrid>
              <a:tr h="1209076">
                <a:tc>
                  <a:txBody>
                    <a:bodyPr/>
                    <a:lstStyle/>
                    <a:p>
                      <a:endParaRPr lang="en-US" dirty="0"/>
                    </a:p>
                  </a:txBody>
                  <a:tcPr anchor="ctr"/>
                </a:tc>
                <a:tc>
                  <a:txBody>
                    <a:bodyPr/>
                    <a:lstStyle/>
                    <a:p>
                      <a:r>
                        <a:rPr lang="en-US" sz="3600" dirty="0"/>
                        <a:t>School Year</a:t>
                      </a:r>
                    </a:p>
                  </a:txBody>
                  <a:tcPr anchor="ctr"/>
                </a:tc>
                <a:tc>
                  <a:txBody>
                    <a:bodyPr/>
                    <a:lstStyle/>
                    <a:p>
                      <a:r>
                        <a:rPr lang="en-US" sz="3600" dirty="0"/>
                        <a:t>Kinder</a:t>
                      </a:r>
                    </a:p>
                  </a:txBody>
                  <a:tcPr anchor="ctr"/>
                </a:tc>
                <a:tc>
                  <a:txBody>
                    <a:bodyPr/>
                    <a:lstStyle/>
                    <a:p>
                      <a:r>
                        <a:rPr lang="en-US" sz="3600" dirty="0"/>
                        <a:t>Grade 1</a:t>
                      </a:r>
                    </a:p>
                  </a:txBody>
                  <a:tcPr anchor="ctr"/>
                </a:tc>
                <a:tc>
                  <a:txBody>
                    <a:bodyPr/>
                    <a:lstStyle/>
                    <a:p>
                      <a:r>
                        <a:rPr lang="en-US" sz="3600" dirty="0"/>
                        <a:t>Grade 2</a:t>
                      </a:r>
                    </a:p>
                  </a:txBody>
                  <a:tcPr anchor="ctr"/>
                </a:tc>
                <a:tc>
                  <a:txBody>
                    <a:bodyPr/>
                    <a:lstStyle/>
                    <a:p>
                      <a:r>
                        <a:rPr lang="en-US" sz="3600" dirty="0"/>
                        <a:t>Grade 3</a:t>
                      </a:r>
                    </a:p>
                  </a:txBody>
                  <a:tcPr anchor="ctr"/>
                </a:tc>
                <a:tc>
                  <a:txBody>
                    <a:bodyPr/>
                    <a:lstStyle/>
                    <a:p>
                      <a:r>
                        <a:rPr lang="en-US" sz="3600" dirty="0"/>
                        <a:t>Grade 4</a:t>
                      </a:r>
                    </a:p>
                  </a:txBody>
                  <a:tcPr anchor="ctr"/>
                </a:tc>
                <a:tc>
                  <a:txBody>
                    <a:bodyPr/>
                    <a:lstStyle/>
                    <a:p>
                      <a:r>
                        <a:rPr lang="en-US" sz="3600" dirty="0"/>
                        <a:t>Grade 5</a:t>
                      </a:r>
                    </a:p>
                  </a:txBody>
                  <a:tcPr anchor="ctr"/>
                </a:tc>
                <a:tc>
                  <a:txBody>
                    <a:bodyPr/>
                    <a:lstStyle/>
                    <a:p>
                      <a:r>
                        <a:rPr lang="en-US" sz="3600" dirty="0"/>
                        <a:t>Grade 6</a:t>
                      </a:r>
                    </a:p>
                  </a:txBody>
                  <a:tcPr anchor="ctr"/>
                </a:tc>
                <a:tc>
                  <a:txBody>
                    <a:bodyPr/>
                    <a:lstStyle/>
                    <a:p>
                      <a:r>
                        <a:rPr lang="en-US" sz="3600" dirty="0"/>
                        <a:t>TOTAL</a:t>
                      </a:r>
                    </a:p>
                  </a:txBody>
                  <a:tcPr anchor="ctr"/>
                </a:tc>
                <a:extLst>
                  <a:ext uri="{0D108BD9-81ED-4DB2-BD59-A6C34878D82A}">
                    <a16:rowId xmlns:a16="http://schemas.microsoft.com/office/drawing/2014/main" val="2875160150"/>
                  </a:ext>
                </a:extLst>
              </a:tr>
              <a:tr h="1209076">
                <a:tc rowSpan="5">
                  <a:txBody>
                    <a:bodyPr/>
                    <a:lstStyle/>
                    <a:p>
                      <a:r>
                        <a:rPr lang="en-US" sz="3600" dirty="0"/>
                        <a:t>School</a:t>
                      </a:r>
                      <a:endParaRPr lang="en-US" dirty="0"/>
                    </a:p>
                  </a:txBody>
                  <a:tcPr anchor="ctr"/>
                </a:tc>
                <a:tc>
                  <a:txBody>
                    <a:bodyPr/>
                    <a:lstStyle/>
                    <a:p>
                      <a:r>
                        <a:rPr lang="en-US" sz="2800" dirty="0"/>
                        <a:t>SY 2025-2026</a:t>
                      </a:r>
                    </a:p>
                  </a:txBody>
                  <a:tcPr anchor="ctr"/>
                </a:tc>
                <a:tc>
                  <a:txBody>
                    <a:bodyPr/>
                    <a:lstStyle/>
                    <a:p>
                      <a:pPr algn="ctr"/>
                      <a:r>
                        <a:rPr lang="en-US" sz="2800" dirty="0"/>
                        <a:t>84</a:t>
                      </a:r>
                    </a:p>
                  </a:txBody>
                  <a:tcPr anchor="ctr"/>
                </a:tc>
                <a:tc>
                  <a:txBody>
                    <a:bodyPr/>
                    <a:lstStyle/>
                    <a:p>
                      <a:pPr algn="ctr"/>
                      <a:r>
                        <a:rPr lang="en-US" sz="2800" dirty="0"/>
                        <a:t>103</a:t>
                      </a:r>
                    </a:p>
                  </a:txBody>
                  <a:tcPr anchor="ctr"/>
                </a:tc>
                <a:tc>
                  <a:txBody>
                    <a:bodyPr/>
                    <a:lstStyle/>
                    <a:p>
                      <a:pPr algn="ctr"/>
                      <a:r>
                        <a:rPr lang="en-US" sz="2800" dirty="0"/>
                        <a:t>102</a:t>
                      </a:r>
                    </a:p>
                  </a:txBody>
                  <a:tcPr anchor="ctr"/>
                </a:tc>
                <a:tc>
                  <a:txBody>
                    <a:bodyPr/>
                    <a:lstStyle/>
                    <a:p>
                      <a:pPr algn="ctr"/>
                      <a:r>
                        <a:rPr lang="en-US" sz="2800" dirty="0"/>
                        <a:t>123</a:t>
                      </a:r>
                    </a:p>
                  </a:txBody>
                  <a:tcPr anchor="ctr"/>
                </a:tc>
                <a:tc>
                  <a:txBody>
                    <a:bodyPr/>
                    <a:lstStyle/>
                    <a:p>
                      <a:pPr algn="ctr"/>
                      <a:r>
                        <a:rPr lang="en-US" sz="2800" dirty="0"/>
                        <a:t>107</a:t>
                      </a:r>
                    </a:p>
                  </a:txBody>
                  <a:tcPr anchor="ctr"/>
                </a:tc>
                <a:tc>
                  <a:txBody>
                    <a:bodyPr/>
                    <a:lstStyle/>
                    <a:p>
                      <a:pPr algn="ctr"/>
                      <a:r>
                        <a:rPr lang="en-US" sz="2800" dirty="0"/>
                        <a:t>119</a:t>
                      </a:r>
                    </a:p>
                  </a:txBody>
                  <a:tcPr anchor="ctr"/>
                </a:tc>
                <a:tc>
                  <a:txBody>
                    <a:bodyPr/>
                    <a:lstStyle/>
                    <a:p>
                      <a:pPr algn="ctr"/>
                      <a:r>
                        <a:rPr lang="en-US" sz="2800" dirty="0"/>
                        <a:t>95</a:t>
                      </a:r>
                    </a:p>
                  </a:txBody>
                  <a:tcPr anchor="ctr"/>
                </a:tc>
                <a:tc>
                  <a:txBody>
                    <a:bodyPr/>
                    <a:lstStyle/>
                    <a:p>
                      <a:pPr algn="ctr"/>
                      <a:r>
                        <a:rPr lang="en-US" sz="2800" dirty="0"/>
                        <a:t>733</a:t>
                      </a:r>
                    </a:p>
                  </a:txBody>
                  <a:tcPr anchor="ctr"/>
                </a:tc>
                <a:extLst>
                  <a:ext uri="{0D108BD9-81ED-4DB2-BD59-A6C34878D82A}">
                    <a16:rowId xmlns:a16="http://schemas.microsoft.com/office/drawing/2014/main" val="2215874867"/>
                  </a:ext>
                </a:extLst>
              </a:tr>
              <a:tr h="1209076">
                <a:tc vMerge="1">
                  <a:txBody>
                    <a:bodyPr/>
                    <a:lstStyle/>
                    <a:p>
                      <a:endParaRPr lang="en-US" dirty="0"/>
                    </a:p>
                  </a:txBody>
                  <a:tcPr/>
                </a:tc>
                <a:tc>
                  <a:txBody>
                    <a:bodyPr/>
                    <a:lstStyle/>
                    <a:p>
                      <a:r>
                        <a:rPr lang="en-US" sz="2800" dirty="0"/>
                        <a:t>SY 2026-2027</a:t>
                      </a:r>
                    </a:p>
                  </a:txBody>
                  <a:tcPr anchor="ctr"/>
                </a:tc>
                <a:tc>
                  <a:txBody>
                    <a:bodyPr/>
                    <a:lstStyle/>
                    <a:p>
                      <a:pPr algn="ctr"/>
                      <a:r>
                        <a:rPr lang="en-US" sz="2800" dirty="0"/>
                        <a:t>88</a:t>
                      </a:r>
                    </a:p>
                  </a:txBody>
                  <a:tcPr anchor="ctr"/>
                </a:tc>
                <a:tc>
                  <a:txBody>
                    <a:bodyPr/>
                    <a:lstStyle/>
                    <a:p>
                      <a:pPr algn="ctr"/>
                      <a:r>
                        <a:rPr lang="en-US" sz="2800" dirty="0"/>
                        <a:t>82</a:t>
                      </a:r>
                    </a:p>
                  </a:txBody>
                  <a:tcPr anchor="ctr"/>
                </a:tc>
                <a:tc>
                  <a:txBody>
                    <a:bodyPr/>
                    <a:lstStyle/>
                    <a:p>
                      <a:pPr algn="ctr"/>
                      <a:r>
                        <a:rPr lang="en-US" sz="2800" dirty="0"/>
                        <a:t>96</a:t>
                      </a:r>
                    </a:p>
                  </a:txBody>
                  <a:tcPr anchor="ctr"/>
                </a:tc>
                <a:tc>
                  <a:txBody>
                    <a:bodyPr/>
                    <a:lstStyle/>
                    <a:p>
                      <a:pPr algn="ctr"/>
                      <a:r>
                        <a:rPr lang="en-US" sz="2800" dirty="0"/>
                        <a:t>93</a:t>
                      </a:r>
                    </a:p>
                  </a:txBody>
                  <a:tcPr anchor="ctr"/>
                </a:tc>
                <a:tc>
                  <a:txBody>
                    <a:bodyPr/>
                    <a:lstStyle/>
                    <a:p>
                      <a:pPr algn="ctr"/>
                      <a:r>
                        <a:rPr lang="en-US" sz="2800" dirty="0"/>
                        <a:t>100</a:t>
                      </a:r>
                    </a:p>
                  </a:txBody>
                  <a:tcPr anchor="ctr"/>
                </a:tc>
                <a:tc>
                  <a:txBody>
                    <a:bodyPr/>
                    <a:lstStyle/>
                    <a:p>
                      <a:pPr algn="ctr"/>
                      <a:r>
                        <a:rPr lang="en-US" sz="2800" dirty="0"/>
                        <a:t>99</a:t>
                      </a:r>
                    </a:p>
                  </a:txBody>
                  <a:tcPr anchor="ctr"/>
                </a:tc>
                <a:tc>
                  <a:txBody>
                    <a:bodyPr/>
                    <a:lstStyle/>
                    <a:p>
                      <a:pPr algn="ctr"/>
                      <a:r>
                        <a:rPr lang="en-US" sz="2800" dirty="0"/>
                        <a:t>109</a:t>
                      </a:r>
                    </a:p>
                  </a:txBody>
                  <a:tcPr anchor="ctr"/>
                </a:tc>
                <a:tc>
                  <a:txBody>
                    <a:bodyPr/>
                    <a:lstStyle/>
                    <a:p>
                      <a:pPr algn="ctr"/>
                      <a:r>
                        <a:rPr lang="en-US" sz="2800" dirty="0"/>
                        <a:t>711</a:t>
                      </a:r>
                    </a:p>
                  </a:txBody>
                  <a:tcPr anchor="ctr"/>
                </a:tc>
                <a:extLst>
                  <a:ext uri="{0D108BD9-81ED-4DB2-BD59-A6C34878D82A}">
                    <a16:rowId xmlns:a16="http://schemas.microsoft.com/office/drawing/2014/main" val="51365799"/>
                  </a:ext>
                </a:extLst>
              </a:tr>
              <a:tr h="1209076">
                <a:tc vMerge="1">
                  <a:txBody>
                    <a:bodyPr/>
                    <a:lstStyle/>
                    <a:p>
                      <a:endParaRPr lang="en-US" dirty="0"/>
                    </a:p>
                  </a:txBody>
                  <a:tcPr/>
                </a:tc>
                <a:tc>
                  <a:txBody>
                    <a:bodyPr/>
                    <a:lstStyle/>
                    <a:p>
                      <a:r>
                        <a:rPr lang="en-US" sz="2800" dirty="0"/>
                        <a:t>Inc./Dec.</a:t>
                      </a:r>
                    </a:p>
                  </a:txBody>
                  <a:tcPr anchor="ctr"/>
                </a:tc>
                <a:tc>
                  <a:txBody>
                    <a:bodyPr/>
                    <a:lstStyle/>
                    <a:p>
                      <a:pPr algn="ctr"/>
                      <a:r>
                        <a:rPr lang="en-US" sz="2400" dirty="0"/>
                        <a:t>Increase</a:t>
                      </a:r>
                      <a:endParaRPr lang="en-US" sz="2800" dirty="0"/>
                    </a:p>
                  </a:txBody>
                  <a:tcPr anchor="ctr"/>
                </a:tc>
                <a:tc>
                  <a:txBody>
                    <a:bodyPr/>
                    <a:lstStyle/>
                    <a:p>
                      <a:pPr algn="ctr"/>
                      <a:r>
                        <a:rPr lang="en-US" sz="2800" dirty="0"/>
                        <a:t>decrease</a:t>
                      </a:r>
                    </a:p>
                  </a:txBody>
                  <a:tcPr anchor="ctr"/>
                </a:tc>
                <a:tc>
                  <a:txBody>
                    <a:bodyPr/>
                    <a:lstStyle/>
                    <a:p>
                      <a:pPr algn="ctr"/>
                      <a:r>
                        <a:rPr lang="en-US" sz="2800" dirty="0"/>
                        <a:t>decrease</a:t>
                      </a:r>
                    </a:p>
                  </a:txBody>
                  <a:tcPr anchor="ctr"/>
                </a:tc>
                <a:tc>
                  <a:txBody>
                    <a:bodyPr/>
                    <a:lstStyle/>
                    <a:p>
                      <a:pPr algn="ctr"/>
                      <a:r>
                        <a:rPr lang="en-US" sz="2800" dirty="0"/>
                        <a:t>decrease</a:t>
                      </a:r>
                    </a:p>
                  </a:txBody>
                  <a:tcPr anchor="ctr"/>
                </a:tc>
                <a:tc>
                  <a:txBody>
                    <a:bodyPr/>
                    <a:lstStyle/>
                    <a:p>
                      <a:pPr algn="ctr"/>
                      <a:r>
                        <a:rPr lang="en-US" sz="2800" dirty="0"/>
                        <a:t>decrease</a:t>
                      </a:r>
                    </a:p>
                  </a:txBody>
                  <a:tcPr anchor="ctr"/>
                </a:tc>
                <a:tc>
                  <a:txBody>
                    <a:bodyPr/>
                    <a:lstStyle/>
                    <a:p>
                      <a:pPr algn="ctr"/>
                      <a:r>
                        <a:rPr lang="en-US" sz="2800" dirty="0"/>
                        <a:t>decrease</a:t>
                      </a:r>
                    </a:p>
                  </a:txBody>
                  <a:tcPr anchor="ctr"/>
                </a:tc>
                <a:tc>
                  <a:txBody>
                    <a:bodyPr/>
                    <a:lstStyle/>
                    <a:p>
                      <a:pPr algn="ctr"/>
                      <a:r>
                        <a:rPr lang="en-US" sz="2800" dirty="0"/>
                        <a:t>Increase</a:t>
                      </a:r>
                    </a:p>
                  </a:txBody>
                  <a:tcPr anchor="ctr"/>
                </a:tc>
                <a:tc>
                  <a:txBody>
                    <a:bodyPr/>
                    <a:lstStyle/>
                    <a:p>
                      <a:pPr algn="ctr"/>
                      <a:r>
                        <a:rPr lang="en-US" sz="2800" dirty="0"/>
                        <a:t>decrease</a:t>
                      </a:r>
                    </a:p>
                  </a:txBody>
                  <a:tcPr anchor="ctr"/>
                </a:tc>
                <a:extLst>
                  <a:ext uri="{0D108BD9-81ED-4DB2-BD59-A6C34878D82A}">
                    <a16:rowId xmlns:a16="http://schemas.microsoft.com/office/drawing/2014/main" val="525261593"/>
                  </a:ext>
                </a:extLst>
              </a:tr>
              <a:tr h="1209076">
                <a:tc vMerge="1">
                  <a:txBody>
                    <a:bodyPr/>
                    <a:lstStyle/>
                    <a:p>
                      <a:endParaRPr lang="en-US" dirty="0"/>
                    </a:p>
                  </a:txBody>
                  <a:tcPr/>
                </a:tc>
                <a:tc>
                  <a:txBody>
                    <a:bodyPr/>
                    <a:lstStyle/>
                    <a:p>
                      <a:r>
                        <a:rPr lang="en-US" sz="2800" dirty="0"/>
                        <a:t>No. of Increase/ Decrease</a:t>
                      </a:r>
                    </a:p>
                  </a:txBody>
                  <a:tcPr anchor="ctr">
                    <a:lnR w="12700" cap="flat" cmpd="sng" algn="ctr">
                      <a:solidFill>
                        <a:schemeClr val="tx1"/>
                      </a:solidFill>
                      <a:prstDash val="solid"/>
                      <a:round/>
                      <a:headEnd type="none" w="med" len="med"/>
                      <a:tailEnd type="none" w="med" len="med"/>
                    </a:lnR>
                  </a:tcPr>
                </a:tc>
                <a:tc>
                  <a:txBody>
                    <a:bodyPr/>
                    <a:lstStyle/>
                    <a:p>
                      <a:pPr algn="ctr"/>
                      <a:r>
                        <a:rPr lang="en-US" sz="2800" dirty="0"/>
                        <a:t>4</a:t>
                      </a:r>
                    </a:p>
                  </a:txBody>
                  <a:tcPr anchor="ctr">
                    <a:lnL w="12700" cap="flat" cmpd="sng" algn="ctr">
                      <a:solidFill>
                        <a:schemeClr val="tx1"/>
                      </a:solidFill>
                      <a:prstDash val="solid"/>
                      <a:round/>
                      <a:headEnd type="none" w="med" len="med"/>
                      <a:tailEnd type="none" w="med" len="med"/>
                    </a:lnL>
                  </a:tcPr>
                </a:tc>
                <a:tc>
                  <a:txBody>
                    <a:bodyPr/>
                    <a:lstStyle/>
                    <a:p>
                      <a:pPr algn="ctr"/>
                      <a:r>
                        <a:rPr lang="en-US" sz="2800" dirty="0"/>
                        <a:t>21</a:t>
                      </a:r>
                    </a:p>
                  </a:txBody>
                  <a:tcPr anchor="ctr"/>
                </a:tc>
                <a:tc>
                  <a:txBody>
                    <a:bodyPr/>
                    <a:lstStyle/>
                    <a:p>
                      <a:pPr algn="ctr"/>
                      <a:r>
                        <a:rPr lang="en-US" sz="2800" dirty="0"/>
                        <a:t>6</a:t>
                      </a:r>
                    </a:p>
                  </a:txBody>
                  <a:tcPr anchor="ctr"/>
                </a:tc>
                <a:tc>
                  <a:txBody>
                    <a:bodyPr/>
                    <a:lstStyle/>
                    <a:p>
                      <a:pPr algn="ctr"/>
                      <a:r>
                        <a:rPr lang="en-US" sz="2800" dirty="0"/>
                        <a:t>30</a:t>
                      </a:r>
                    </a:p>
                  </a:txBody>
                  <a:tcPr anchor="ctr"/>
                </a:tc>
                <a:tc>
                  <a:txBody>
                    <a:bodyPr/>
                    <a:lstStyle/>
                    <a:p>
                      <a:pPr algn="ctr"/>
                      <a:r>
                        <a:rPr lang="en-US" sz="2800" dirty="0"/>
                        <a:t>7</a:t>
                      </a:r>
                    </a:p>
                  </a:txBody>
                  <a:tcPr anchor="ctr"/>
                </a:tc>
                <a:tc>
                  <a:txBody>
                    <a:bodyPr/>
                    <a:lstStyle/>
                    <a:p>
                      <a:pPr algn="ctr"/>
                      <a:r>
                        <a:rPr lang="en-US" sz="2800" dirty="0"/>
                        <a:t>20</a:t>
                      </a:r>
                    </a:p>
                  </a:txBody>
                  <a:tcPr anchor="ctr"/>
                </a:tc>
                <a:tc>
                  <a:txBody>
                    <a:bodyPr/>
                    <a:lstStyle/>
                    <a:p>
                      <a:pPr algn="ctr"/>
                      <a:r>
                        <a:rPr lang="en-US" sz="2800" dirty="0"/>
                        <a:t>14</a:t>
                      </a:r>
                    </a:p>
                  </a:txBody>
                  <a:tcPr anchor="ctr"/>
                </a:tc>
                <a:tc>
                  <a:txBody>
                    <a:bodyPr/>
                    <a:lstStyle/>
                    <a:p>
                      <a:pPr algn="ctr"/>
                      <a:r>
                        <a:rPr lang="en-US" sz="2800" dirty="0"/>
                        <a:t>22</a:t>
                      </a:r>
                    </a:p>
                  </a:txBody>
                  <a:tcPr anchor="ctr"/>
                </a:tc>
                <a:extLst>
                  <a:ext uri="{0D108BD9-81ED-4DB2-BD59-A6C34878D82A}">
                    <a16:rowId xmlns:a16="http://schemas.microsoft.com/office/drawing/2014/main" val="2075967910"/>
                  </a:ext>
                </a:extLst>
              </a:tr>
              <a:tr h="1209076">
                <a:tc vMerge="1">
                  <a:txBody>
                    <a:bodyPr/>
                    <a:lstStyle/>
                    <a:p>
                      <a:endParaRPr lang="en-US" dirty="0"/>
                    </a:p>
                  </a:txBody>
                  <a:tcPr/>
                </a:tc>
                <a:tc>
                  <a:txBody>
                    <a:bodyPr/>
                    <a:lstStyle/>
                    <a:p>
                      <a:r>
                        <a:rPr lang="en-US" sz="2800" dirty="0"/>
                        <a:t>% of Increase / Decrease</a:t>
                      </a:r>
                    </a:p>
                  </a:txBody>
                  <a:tcPr anchor="ctr">
                    <a:lnR w="12700" cap="flat" cmpd="sng" algn="ctr">
                      <a:solidFill>
                        <a:schemeClr val="tx1"/>
                      </a:solidFill>
                      <a:prstDash val="solid"/>
                      <a:round/>
                      <a:headEnd type="none" w="med" len="med"/>
                      <a:tailEnd type="none" w="med" len="med"/>
                    </a:lnR>
                  </a:tcPr>
                </a:tc>
                <a:tc>
                  <a:txBody>
                    <a:bodyPr/>
                    <a:lstStyle/>
                    <a:p>
                      <a:pPr algn="ctr"/>
                      <a:r>
                        <a:rPr lang="en-US" sz="2800" dirty="0"/>
                        <a:t>4.5</a:t>
                      </a:r>
                    </a:p>
                  </a:txBody>
                  <a:tcPr anchor="ctr">
                    <a:lnL w="12700" cap="flat" cmpd="sng" algn="ctr">
                      <a:solidFill>
                        <a:schemeClr val="tx1"/>
                      </a:solidFill>
                      <a:prstDash val="solid"/>
                      <a:round/>
                      <a:headEnd type="none" w="med" len="med"/>
                      <a:tailEnd type="none" w="med" len="med"/>
                    </a:lnL>
                  </a:tcPr>
                </a:tc>
                <a:tc>
                  <a:txBody>
                    <a:bodyPr/>
                    <a:lstStyle/>
                    <a:p>
                      <a:pPr algn="ctr"/>
                      <a:r>
                        <a:rPr lang="en-US" sz="2800" dirty="0"/>
                        <a:t>20.4</a:t>
                      </a:r>
                    </a:p>
                  </a:txBody>
                  <a:tcPr anchor="ctr"/>
                </a:tc>
                <a:tc>
                  <a:txBody>
                    <a:bodyPr/>
                    <a:lstStyle/>
                    <a:p>
                      <a:pPr algn="ctr"/>
                      <a:r>
                        <a:rPr lang="en-US" sz="2800" dirty="0"/>
                        <a:t>5.9</a:t>
                      </a:r>
                    </a:p>
                  </a:txBody>
                  <a:tcPr anchor="ctr"/>
                </a:tc>
                <a:tc>
                  <a:txBody>
                    <a:bodyPr/>
                    <a:lstStyle/>
                    <a:p>
                      <a:pPr algn="ctr"/>
                      <a:r>
                        <a:rPr lang="en-US" sz="2800" dirty="0"/>
                        <a:t>24.3</a:t>
                      </a:r>
                    </a:p>
                  </a:txBody>
                  <a:tcPr anchor="ctr"/>
                </a:tc>
                <a:tc>
                  <a:txBody>
                    <a:bodyPr/>
                    <a:lstStyle/>
                    <a:p>
                      <a:pPr algn="ctr"/>
                      <a:r>
                        <a:rPr lang="en-US" sz="2800" dirty="0"/>
                        <a:t>6.5</a:t>
                      </a:r>
                    </a:p>
                  </a:txBody>
                  <a:tcPr anchor="ctr"/>
                </a:tc>
                <a:tc>
                  <a:txBody>
                    <a:bodyPr/>
                    <a:lstStyle/>
                    <a:p>
                      <a:pPr algn="ctr"/>
                      <a:r>
                        <a:rPr lang="en-US" sz="2800" dirty="0"/>
                        <a:t>16.8</a:t>
                      </a:r>
                    </a:p>
                  </a:txBody>
                  <a:tcPr anchor="ctr"/>
                </a:tc>
                <a:tc>
                  <a:txBody>
                    <a:bodyPr/>
                    <a:lstStyle/>
                    <a:p>
                      <a:pPr algn="ctr"/>
                      <a:r>
                        <a:rPr lang="en-US" sz="2800" dirty="0"/>
                        <a:t>12.8</a:t>
                      </a:r>
                    </a:p>
                  </a:txBody>
                  <a:tcPr anchor="ctr"/>
                </a:tc>
                <a:tc>
                  <a:txBody>
                    <a:bodyPr/>
                    <a:lstStyle/>
                    <a:p>
                      <a:pPr algn="ctr"/>
                      <a:r>
                        <a:rPr lang="en-US" sz="2800" dirty="0"/>
                        <a:t>3%</a:t>
                      </a:r>
                    </a:p>
                  </a:txBody>
                  <a:tcPr anchor="ctr"/>
                </a:tc>
                <a:extLst>
                  <a:ext uri="{0D108BD9-81ED-4DB2-BD59-A6C34878D82A}">
                    <a16:rowId xmlns:a16="http://schemas.microsoft.com/office/drawing/2014/main" val="2162962158"/>
                  </a:ext>
                </a:extLst>
              </a:tr>
            </a:tbl>
          </a:graphicData>
        </a:graphic>
      </p:graphicFrame>
    </p:spTree>
    <p:extLst>
      <p:ext uri="{BB962C8B-B14F-4D97-AF65-F5344CB8AC3E}">
        <p14:creationId xmlns:p14="http://schemas.microsoft.com/office/powerpoint/2010/main" val="23433928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p5"/>
          <p:cNvSpPr txBox="1">
            <a:spLocks noGrp="1"/>
          </p:cNvSpPr>
          <p:nvPr>
            <p:ph type="sldNum" idx="12"/>
          </p:nvPr>
        </p:nvSpPr>
        <p:spPr>
          <a:xfrm>
            <a:off x="10201653" y="6779697"/>
            <a:ext cx="2743200" cy="365100"/>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Clr>
                <a:schemeClr val="dk1"/>
              </a:buClr>
              <a:buSzPts val="1200"/>
              <a:buFont typeface="Calibri"/>
              <a:buNone/>
            </a:pPr>
            <a:fld id="{00000000-1234-1234-1234-123412341234}" type="slidenum">
              <a:rPr lang="en-US">
                <a:solidFill>
                  <a:schemeClr val="dk1"/>
                </a:solidFill>
              </a:rPr>
              <a:t>5</a:t>
            </a:fld>
            <a:endParaRPr>
              <a:solidFill>
                <a:schemeClr val="dk1"/>
              </a:solidFill>
            </a:endParaRPr>
          </a:p>
        </p:txBody>
      </p:sp>
      <p:sp>
        <p:nvSpPr>
          <p:cNvPr id="134" name="Google Shape;134;p5"/>
          <p:cNvSpPr/>
          <p:nvPr/>
        </p:nvSpPr>
        <p:spPr>
          <a:xfrm>
            <a:off x="1066800" y="719533"/>
            <a:ext cx="9913800" cy="696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rgbClr val="002060"/>
              </a:solidFill>
              <a:latin typeface="Arial"/>
              <a:ea typeface="Arial"/>
              <a:cs typeface="Arial"/>
              <a:sym typeface="Arial"/>
            </a:endParaRPr>
          </a:p>
        </p:txBody>
      </p:sp>
      <p:sp>
        <p:nvSpPr>
          <p:cNvPr id="135" name="Google Shape;135;p5"/>
          <p:cNvSpPr txBox="1"/>
          <p:nvPr/>
        </p:nvSpPr>
        <p:spPr>
          <a:xfrm>
            <a:off x="1066800" y="0"/>
            <a:ext cx="10711200" cy="794700"/>
          </a:xfrm>
          <a:prstGeom prst="rect">
            <a:avLst/>
          </a:prstGeom>
          <a:noFill/>
          <a:ln>
            <a:noFill/>
          </a:ln>
        </p:spPr>
        <p:txBody>
          <a:bodyPr spcFirstLastPara="1" wrap="square" lIns="91425" tIns="45700" rIns="91425" bIns="45700" anchor="t" anchorCtr="0">
            <a:normAutofit/>
          </a:bodyPr>
          <a:lstStyle/>
          <a:p>
            <a:pPr marL="0" marR="0" lvl="0" indent="0" algn="l" rtl="0">
              <a:lnSpc>
                <a:spcPct val="90000"/>
              </a:lnSpc>
              <a:spcBef>
                <a:spcPts val="1000"/>
              </a:spcBef>
              <a:spcAft>
                <a:spcPts val="0"/>
              </a:spcAft>
              <a:buClr>
                <a:srgbClr val="002060"/>
              </a:buClr>
              <a:buSzPts val="2400"/>
              <a:buFont typeface="Arial"/>
              <a:buNone/>
            </a:pPr>
            <a:r>
              <a:rPr lang="en-US" sz="3400" b="1" i="0" u="none" strike="noStrike" cap="none">
                <a:solidFill>
                  <a:srgbClr val="002060"/>
                </a:solidFill>
                <a:latin typeface="Libre Franklin"/>
                <a:ea typeface="Libre Franklin"/>
                <a:cs typeface="Libre Franklin"/>
                <a:sym typeface="Libre Franklin"/>
              </a:rPr>
              <a:t>Characterization</a:t>
            </a:r>
            <a:endParaRPr sz="1400" b="0" i="0" u="none" strike="noStrike" cap="none">
              <a:solidFill>
                <a:srgbClr val="000000"/>
              </a:solidFill>
              <a:latin typeface="Arial"/>
              <a:ea typeface="Arial"/>
              <a:cs typeface="Arial"/>
              <a:sym typeface="Arial"/>
            </a:endParaRPr>
          </a:p>
        </p:txBody>
      </p:sp>
      <p:graphicFrame>
        <p:nvGraphicFramePr>
          <p:cNvPr id="136" name="Google Shape;136;p5"/>
          <p:cNvGraphicFramePr/>
          <p:nvPr/>
        </p:nvGraphicFramePr>
        <p:xfrm>
          <a:off x="420087" y="1975521"/>
          <a:ext cx="17447825" cy="7240592"/>
        </p:xfrm>
        <a:graphic>
          <a:graphicData uri="http://schemas.openxmlformats.org/drawingml/2006/table">
            <a:tbl>
              <a:tblPr>
                <a:noFill/>
              </a:tblPr>
              <a:tblGrid>
                <a:gridCol w="2742500">
                  <a:extLst>
                    <a:ext uri="{9D8B030D-6E8A-4147-A177-3AD203B41FA5}">
                      <a16:colId xmlns:a16="http://schemas.microsoft.com/office/drawing/2014/main" val="20000"/>
                    </a:ext>
                  </a:extLst>
                </a:gridCol>
                <a:gridCol w="2896350">
                  <a:extLst>
                    <a:ext uri="{9D8B030D-6E8A-4147-A177-3AD203B41FA5}">
                      <a16:colId xmlns:a16="http://schemas.microsoft.com/office/drawing/2014/main" val="20001"/>
                    </a:ext>
                  </a:extLst>
                </a:gridCol>
                <a:gridCol w="1945975">
                  <a:extLst>
                    <a:ext uri="{9D8B030D-6E8A-4147-A177-3AD203B41FA5}">
                      <a16:colId xmlns:a16="http://schemas.microsoft.com/office/drawing/2014/main" val="20002"/>
                    </a:ext>
                  </a:extLst>
                </a:gridCol>
                <a:gridCol w="2090775">
                  <a:extLst>
                    <a:ext uri="{9D8B030D-6E8A-4147-A177-3AD203B41FA5}">
                      <a16:colId xmlns:a16="http://schemas.microsoft.com/office/drawing/2014/main" val="20003"/>
                    </a:ext>
                  </a:extLst>
                </a:gridCol>
                <a:gridCol w="2489050">
                  <a:extLst>
                    <a:ext uri="{9D8B030D-6E8A-4147-A177-3AD203B41FA5}">
                      <a16:colId xmlns:a16="http://schemas.microsoft.com/office/drawing/2014/main" val="20004"/>
                    </a:ext>
                  </a:extLst>
                </a:gridCol>
                <a:gridCol w="2715325">
                  <a:extLst>
                    <a:ext uri="{9D8B030D-6E8A-4147-A177-3AD203B41FA5}">
                      <a16:colId xmlns:a16="http://schemas.microsoft.com/office/drawing/2014/main" val="20005"/>
                    </a:ext>
                  </a:extLst>
                </a:gridCol>
                <a:gridCol w="2567850">
                  <a:extLst>
                    <a:ext uri="{9D8B030D-6E8A-4147-A177-3AD203B41FA5}">
                      <a16:colId xmlns:a16="http://schemas.microsoft.com/office/drawing/2014/main" val="20006"/>
                    </a:ext>
                  </a:extLst>
                </a:gridCol>
              </a:tblGrid>
              <a:tr h="521298">
                <a:tc>
                  <a:txBody>
                    <a:bodyPr/>
                    <a:lstStyle/>
                    <a:p>
                      <a:pPr marL="0" lvl="0" indent="0" algn="ctr" rtl="0">
                        <a:lnSpc>
                          <a:spcPct val="115000"/>
                        </a:lnSpc>
                        <a:spcBef>
                          <a:spcPts val="0"/>
                        </a:spcBef>
                        <a:spcAft>
                          <a:spcPts val="1000"/>
                        </a:spcAft>
                        <a:buNone/>
                      </a:pPr>
                      <a:r>
                        <a:rPr lang="en-US" sz="1900" b="1"/>
                        <a:t>Teachers</a:t>
                      </a:r>
                      <a:endParaRPr sz="1900" b="1"/>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1900" b="1"/>
                        <a:t>Materials, Facilities, Equipment</a:t>
                      </a:r>
                      <a:endParaRPr sz="1900" b="1"/>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1900" b="1"/>
                        <a:t>ICT Environment</a:t>
                      </a:r>
                      <a:endParaRPr sz="1900" b="1"/>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1900" b="1"/>
                        <a:t>Assessment</a:t>
                      </a:r>
                      <a:endParaRPr sz="1900" b="1"/>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1900" b="1"/>
                        <a:t>School Leadership &amp; Management</a:t>
                      </a:r>
                      <a:endParaRPr sz="1900" b="1"/>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1900" b="1"/>
                        <a:t>Schools Division TA</a:t>
                      </a:r>
                      <a:endParaRPr sz="1900" b="1"/>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1900" b="1"/>
                        <a:t>Community, Industry Relevance &amp; Partnership</a:t>
                      </a:r>
                      <a:endParaRPr sz="1900" b="1"/>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1838325">
                <a:tc>
                  <a:txBody>
                    <a:bodyPr/>
                    <a:lstStyle/>
                    <a:p>
                      <a:pPr marL="0" lvl="0" indent="0" algn="l" rtl="0">
                        <a:lnSpc>
                          <a:spcPct val="115000"/>
                        </a:lnSpc>
                        <a:spcBef>
                          <a:spcPts val="0"/>
                        </a:spcBef>
                        <a:spcAft>
                          <a:spcPts val="0"/>
                        </a:spcAft>
                        <a:buNone/>
                      </a:pPr>
                      <a:r>
                        <a:rPr lang="en-US" sz="1900"/>
                        <a:t>• Teachers are qualified and committed to delivering quality instruction.</a:t>
                      </a:r>
                      <a:endParaRPr sz="1900"/>
                    </a:p>
                    <a:p>
                      <a:pPr marL="0" lvl="0" indent="0" algn="l" rtl="0">
                        <a:lnSpc>
                          <a:spcPct val="115000"/>
                        </a:lnSpc>
                        <a:spcBef>
                          <a:spcPts val="1000"/>
                        </a:spcBef>
                        <a:spcAft>
                          <a:spcPts val="0"/>
                        </a:spcAft>
                        <a:buNone/>
                      </a:pPr>
                      <a:r>
                        <a:rPr lang="en-US" sz="1900"/>
                        <a:t>• Teachers actively participate in trainings, LAC sessions, and professional development programs to improve teaching practices.</a:t>
                      </a:r>
                      <a:endParaRPr sz="1900"/>
                    </a:p>
                    <a:p>
                      <a:pPr marL="0" lvl="0" indent="0" algn="l" rtl="0">
                        <a:lnSpc>
                          <a:spcPct val="115000"/>
                        </a:lnSpc>
                        <a:spcBef>
                          <a:spcPts val="1000"/>
                        </a:spcBef>
                        <a:spcAft>
                          <a:spcPts val="1000"/>
                        </a:spcAft>
                        <a:buNone/>
                      </a:pPr>
                      <a:r>
                        <a:rPr lang="en-US" sz="1900"/>
                        <a:t>• Continuous monitoring and coaching support teachers in addressing learners' needs.</a:t>
                      </a:r>
                      <a:endParaRPr sz="1900"/>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US" sz="1900" dirty="0"/>
                        <a:t>• Learning resources are not enough</a:t>
                      </a:r>
                    </a:p>
                    <a:p>
                      <a:pPr marL="0" lvl="0" indent="0" algn="l" rtl="0">
                        <a:lnSpc>
                          <a:spcPct val="115000"/>
                        </a:lnSpc>
                        <a:spcBef>
                          <a:spcPts val="0"/>
                        </a:spcBef>
                        <a:spcAft>
                          <a:spcPts val="0"/>
                        </a:spcAft>
                        <a:buNone/>
                      </a:pPr>
                      <a:r>
                        <a:rPr lang="en-US" sz="1900" dirty="0"/>
                        <a:t>Classrooms: 4 are makeshifts,</a:t>
                      </a:r>
                    </a:p>
                    <a:p>
                      <a:pPr marL="0" lvl="0" indent="0" algn="l" rtl="0">
                        <a:lnSpc>
                          <a:spcPct val="115000"/>
                        </a:lnSpc>
                        <a:spcBef>
                          <a:spcPts val="0"/>
                        </a:spcBef>
                        <a:spcAft>
                          <a:spcPts val="0"/>
                        </a:spcAft>
                        <a:buNone/>
                      </a:pPr>
                      <a:r>
                        <a:rPr lang="en-US" sz="1900" dirty="0"/>
                        <a:t>  instructional materials are available to support curriculum implementation.</a:t>
                      </a:r>
                      <a:endParaRPr sz="1900" dirty="0"/>
                    </a:p>
                    <a:p>
                      <a:pPr marL="0" lvl="0" indent="0" algn="l" rtl="0">
                        <a:lnSpc>
                          <a:spcPct val="115000"/>
                        </a:lnSpc>
                        <a:spcBef>
                          <a:spcPts val="1000"/>
                        </a:spcBef>
                        <a:spcAft>
                          <a:spcPts val="0"/>
                        </a:spcAft>
                        <a:buNone/>
                      </a:pPr>
                      <a:r>
                        <a:rPr lang="en-US" sz="1900" dirty="0"/>
                        <a:t>• Some facilities and equipment require upgrading to meet the increasing demands of learners and modern teaching approaches.</a:t>
                      </a:r>
                      <a:endParaRPr sz="1900" dirty="0"/>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US" sz="1900"/>
                        <a:t>• Limited ICT </a:t>
                      </a:r>
                      <a:r>
                        <a:rPr lang="en-US" sz="1900" dirty="0"/>
                        <a:t>tools are utilized to enhance teaching and learning processes.</a:t>
                      </a:r>
                      <a:endParaRPr sz="1900" dirty="0"/>
                    </a:p>
                    <a:p>
                      <a:pPr marL="0" lvl="0" indent="0" algn="l" rtl="0">
                        <a:lnSpc>
                          <a:spcPct val="115000"/>
                        </a:lnSpc>
                        <a:spcBef>
                          <a:spcPts val="1000"/>
                        </a:spcBef>
                        <a:spcAft>
                          <a:spcPts val="0"/>
                        </a:spcAft>
                        <a:buNone/>
                      </a:pPr>
                      <a:r>
                        <a:rPr lang="en-US" sz="1900" dirty="0"/>
                        <a:t>• Teachers integrate technology into classroom activities and lesson delivery.</a:t>
                      </a:r>
                      <a:endParaRPr sz="1900" dirty="0"/>
                    </a:p>
                    <a:p>
                      <a:pPr marL="0" lvl="0" indent="0" algn="l" rtl="0">
                        <a:lnSpc>
                          <a:spcPct val="115000"/>
                        </a:lnSpc>
                        <a:spcBef>
                          <a:spcPts val="1000"/>
                        </a:spcBef>
                        <a:spcAft>
                          <a:spcPts val="1000"/>
                        </a:spcAft>
                        <a:buNone/>
                      </a:pPr>
                      <a:r>
                        <a:rPr lang="en-US" sz="1900" dirty="0"/>
                        <a:t>• Limited access to devices and internet connectivity affects full ICT integration.</a:t>
                      </a:r>
                      <a:endParaRPr sz="1900" dirty="0"/>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US" sz="1900"/>
                        <a:t>• Assessment data are regularly collected and analyzed to monitor learner progress.</a:t>
                      </a:r>
                      <a:endParaRPr sz="1900"/>
                    </a:p>
                    <a:p>
                      <a:pPr marL="0" lvl="0" indent="0" algn="l" rtl="0">
                        <a:lnSpc>
                          <a:spcPct val="115000"/>
                        </a:lnSpc>
                        <a:spcBef>
                          <a:spcPts val="1000"/>
                        </a:spcBef>
                        <a:spcAft>
                          <a:spcPts val="0"/>
                        </a:spcAft>
                        <a:buNone/>
                      </a:pPr>
                      <a:r>
                        <a:rPr lang="en-US" sz="1900"/>
                        <a:t>• Reading and numeracy assessments guide intervention programs for struggling learners.</a:t>
                      </a:r>
                      <a:endParaRPr sz="1900"/>
                    </a:p>
                    <a:p>
                      <a:pPr marL="0" lvl="0" indent="0" algn="l" rtl="0">
                        <a:lnSpc>
                          <a:spcPct val="115000"/>
                        </a:lnSpc>
                        <a:spcBef>
                          <a:spcPts val="1000"/>
                        </a:spcBef>
                        <a:spcAft>
                          <a:spcPts val="1000"/>
                        </a:spcAft>
                        <a:buNone/>
                      </a:pPr>
                      <a:r>
                        <a:rPr lang="en-US" sz="1900"/>
                        <a:t>• Assessment results are used to improve instruction and learning outcomes.</a:t>
                      </a:r>
                      <a:endParaRPr sz="1900"/>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US" sz="1900"/>
                        <a:t>• School leaders provide strong instructional leadership and ensure effective curriculum implementation.</a:t>
                      </a:r>
                      <a:endParaRPr sz="1900"/>
                    </a:p>
                    <a:p>
                      <a:pPr marL="0" lvl="0" indent="0" algn="l" rtl="0">
                        <a:lnSpc>
                          <a:spcPct val="115000"/>
                        </a:lnSpc>
                        <a:spcBef>
                          <a:spcPts val="1000"/>
                        </a:spcBef>
                        <a:spcAft>
                          <a:spcPts val="0"/>
                        </a:spcAft>
                        <a:buNone/>
                      </a:pPr>
                      <a:r>
                        <a:rPr lang="en-US" sz="1900"/>
                        <a:t>• Collaborative planning, monitoring, and evaluation are practiced to improve school performance.</a:t>
                      </a:r>
                      <a:endParaRPr sz="1900"/>
                    </a:p>
                    <a:p>
                      <a:pPr marL="0" lvl="0" indent="0" algn="l" rtl="0">
                        <a:lnSpc>
                          <a:spcPct val="115000"/>
                        </a:lnSpc>
                        <a:spcBef>
                          <a:spcPts val="1000"/>
                        </a:spcBef>
                        <a:spcAft>
                          <a:spcPts val="1000"/>
                        </a:spcAft>
                        <a:buNone/>
                      </a:pPr>
                      <a:r>
                        <a:rPr lang="en-US" sz="1900"/>
                        <a:t>• School management supports professional growth and learner-centered initiatives.</a:t>
                      </a:r>
                      <a:endParaRPr sz="1900"/>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US" sz="1900"/>
                        <a:t>• The Schools Division Office provides technical assistance through monitoring, coaching, mentoring, and training activities.</a:t>
                      </a:r>
                      <a:endParaRPr sz="1900"/>
                    </a:p>
                    <a:p>
                      <a:pPr marL="0" lvl="0" indent="0" algn="l" rtl="0">
                        <a:lnSpc>
                          <a:spcPct val="115000"/>
                        </a:lnSpc>
                        <a:spcBef>
                          <a:spcPts val="1000"/>
                        </a:spcBef>
                        <a:spcAft>
                          <a:spcPts val="0"/>
                        </a:spcAft>
                        <a:buNone/>
                      </a:pPr>
                      <a:r>
                        <a:rPr lang="en-US" sz="1900"/>
                        <a:t>• Technical support strengthens instructional delivery and school governance processes.</a:t>
                      </a:r>
                      <a:endParaRPr sz="1900"/>
                    </a:p>
                    <a:p>
                      <a:pPr marL="0" lvl="0" indent="0" algn="l" rtl="0">
                        <a:lnSpc>
                          <a:spcPct val="115000"/>
                        </a:lnSpc>
                        <a:spcBef>
                          <a:spcPts val="1000"/>
                        </a:spcBef>
                        <a:spcAft>
                          <a:spcPts val="1000"/>
                        </a:spcAft>
                        <a:buNone/>
                      </a:pPr>
                      <a:r>
                        <a:rPr lang="en-US" sz="1900"/>
                        <a:t>• Capacity-building programs enhance teachers' and school leaders' competencies.</a:t>
                      </a:r>
                      <a:endParaRPr sz="1900"/>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US" sz="1900" dirty="0"/>
                        <a:t>• Parents, stakeholders, and community partners actively support school programs and projects.</a:t>
                      </a:r>
                      <a:endParaRPr sz="1900" dirty="0"/>
                    </a:p>
                    <a:p>
                      <a:pPr marL="0" lvl="0" indent="0" algn="l" rtl="0">
                        <a:lnSpc>
                          <a:spcPct val="115000"/>
                        </a:lnSpc>
                        <a:spcBef>
                          <a:spcPts val="1000"/>
                        </a:spcBef>
                        <a:spcAft>
                          <a:spcPts val="0"/>
                        </a:spcAft>
                        <a:buNone/>
                      </a:pPr>
                      <a:r>
                        <a:rPr lang="en-US" sz="1900" dirty="0"/>
                        <a:t>• Strong partnerships contribute resources and opportunities that improve learner outcomes.</a:t>
                      </a:r>
                      <a:endParaRPr sz="1900" dirty="0"/>
                    </a:p>
                    <a:p>
                      <a:pPr marL="0" lvl="0" indent="0" algn="l" rtl="0">
                        <a:lnSpc>
                          <a:spcPct val="115000"/>
                        </a:lnSpc>
                        <a:spcBef>
                          <a:spcPts val="1000"/>
                        </a:spcBef>
                        <a:spcAft>
                          <a:spcPts val="1000"/>
                        </a:spcAft>
                        <a:buNone/>
                      </a:pPr>
                      <a:r>
                        <a:rPr lang="en-US" sz="1900" dirty="0"/>
                        <a:t>• Community involvement promotes shared responsibility in achieving educational goals.</a:t>
                      </a:r>
                      <a:endParaRPr sz="1900" dirty="0"/>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bl>
          </a:graphicData>
        </a:graphic>
      </p:graphicFrame>
      <p:sp>
        <p:nvSpPr>
          <p:cNvPr id="137" name="Google Shape;137;p5"/>
          <p:cNvSpPr txBox="1"/>
          <p:nvPr/>
        </p:nvSpPr>
        <p:spPr>
          <a:xfrm>
            <a:off x="241300" y="920421"/>
            <a:ext cx="17115600" cy="1055100"/>
          </a:xfrm>
          <a:prstGeom prst="rect">
            <a:avLst/>
          </a:prstGeom>
          <a:noFill/>
          <a:ln>
            <a:noFill/>
          </a:ln>
        </p:spPr>
        <p:txBody>
          <a:bodyPr spcFirstLastPara="1" wrap="square" lIns="91425" tIns="91425" rIns="91425" bIns="91425" anchor="ctr" anchorCtr="0">
            <a:noAutofit/>
          </a:bodyPr>
          <a:lstStyle/>
          <a:p>
            <a:pPr marL="0" lvl="0" indent="0" algn="ctr" rtl="0">
              <a:lnSpc>
                <a:spcPct val="115000"/>
              </a:lnSpc>
              <a:spcBef>
                <a:spcPts val="0"/>
              </a:spcBef>
              <a:spcAft>
                <a:spcPts val="1000"/>
              </a:spcAft>
              <a:buNone/>
            </a:pPr>
            <a:r>
              <a:rPr lang="en-US" sz="2500" b="1"/>
              <a:t>Curriculum Support System</a:t>
            </a:r>
            <a:endParaRPr sz="2500" b="1"/>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0000"/>
            <a:lum/>
          </a:blip>
          <a:srcRect/>
          <a:stretch>
            <a:fillRect/>
          </a:stretch>
        </a:blipFill>
        <a:effectLst/>
      </p:bgPr>
    </p:bg>
    <p:spTree>
      <p:nvGrpSpPr>
        <p:cNvPr id="1" name="">
          <a:extLst>
            <a:ext uri="{FF2B5EF4-FFF2-40B4-BE49-F238E27FC236}">
              <a16:creationId xmlns:a16="http://schemas.microsoft.com/office/drawing/2014/main" id="{10BE7845-9127-7839-E2EC-97125768D726}"/>
            </a:ext>
          </a:extLst>
        </p:cNvPr>
        <p:cNvGrpSpPr/>
        <p:nvPr/>
      </p:nvGrpSpPr>
      <p:grpSpPr>
        <a:xfrm>
          <a:off x="0" y="0"/>
          <a:ext cx="0" cy="0"/>
          <a:chOff x="0" y="0"/>
          <a:chExt cx="0" cy="0"/>
        </a:xfrm>
      </p:grpSpPr>
      <p:sp>
        <p:nvSpPr>
          <p:cNvPr id="12" name="Google Shape;105;g3a0c31a57f9_0_2">
            <a:extLst>
              <a:ext uri="{FF2B5EF4-FFF2-40B4-BE49-F238E27FC236}">
                <a16:creationId xmlns:a16="http://schemas.microsoft.com/office/drawing/2014/main" id="{FF581D5F-3D90-0F96-95F8-2FA2144D4776}"/>
              </a:ext>
            </a:extLst>
          </p:cNvPr>
          <p:cNvSpPr txBox="1">
            <a:spLocks noGrp="1"/>
          </p:cNvSpPr>
          <p:nvPr>
            <p:ph type="sldNum" idx="12"/>
          </p:nvPr>
        </p:nvSpPr>
        <p:spPr>
          <a:xfrm>
            <a:off x="10201653" y="6779697"/>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PH">
                <a:solidFill>
                  <a:schemeClr val="dk1"/>
                </a:solidFill>
              </a:rPr>
              <a:t>6</a:t>
            </a:fld>
            <a:endParaRPr>
              <a:solidFill>
                <a:schemeClr val="dk1"/>
              </a:solidFill>
            </a:endParaRPr>
          </a:p>
        </p:txBody>
      </p:sp>
      <p:sp>
        <p:nvSpPr>
          <p:cNvPr id="13" name="Google Shape;106;g3a0c31a57f9_0_2">
            <a:extLst>
              <a:ext uri="{FF2B5EF4-FFF2-40B4-BE49-F238E27FC236}">
                <a16:creationId xmlns:a16="http://schemas.microsoft.com/office/drawing/2014/main" id="{76757C64-A711-E781-C585-CAF5101EC5B6}"/>
              </a:ext>
            </a:extLst>
          </p:cNvPr>
          <p:cNvSpPr/>
          <p:nvPr/>
        </p:nvSpPr>
        <p:spPr>
          <a:xfrm>
            <a:off x="1066800" y="719533"/>
            <a:ext cx="9913800" cy="696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2060"/>
              </a:solidFill>
              <a:latin typeface="Arial"/>
              <a:ea typeface="Arial"/>
              <a:cs typeface="Arial"/>
              <a:sym typeface="Arial"/>
            </a:endParaRPr>
          </a:p>
        </p:txBody>
      </p:sp>
      <p:sp>
        <p:nvSpPr>
          <p:cNvPr id="4" name="Google Shape;104;g3a0c31a57f9_0_2">
            <a:extLst>
              <a:ext uri="{FF2B5EF4-FFF2-40B4-BE49-F238E27FC236}">
                <a16:creationId xmlns:a16="http://schemas.microsoft.com/office/drawing/2014/main" id="{B113D22E-29CD-BB35-2B83-8057AF163103}"/>
              </a:ext>
            </a:extLst>
          </p:cNvPr>
          <p:cNvSpPr txBox="1">
            <a:spLocks/>
          </p:cNvSpPr>
          <p:nvPr/>
        </p:nvSpPr>
        <p:spPr>
          <a:xfrm>
            <a:off x="1066800" y="0"/>
            <a:ext cx="10711200" cy="794700"/>
          </a:xfrm>
          <a:prstGeom prst="rect">
            <a:avLst/>
          </a:prstGeom>
          <a:noFill/>
          <a:ln>
            <a:noFill/>
          </a:ln>
        </p:spPr>
        <p:txBody>
          <a:bodyPr spcFirstLastPara="1" wrap="square" lIns="91425" tIns="45700" rIns="91425" bIns="45700" anchor="t" anchorCtr="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90000"/>
              </a:lnSpc>
              <a:spcBef>
                <a:spcPts val="1000"/>
              </a:spcBef>
              <a:buClr>
                <a:srgbClr val="002060"/>
              </a:buClr>
              <a:buSzPts val="2400"/>
              <a:buFont typeface="Arial" pitchFamily="34" charset="0"/>
              <a:buNone/>
            </a:pPr>
            <a:r>
              <a:rPr lang="en-US" sz="3400" b="1" dirty="0">
                <a:solidFill>
                  <a:srgbClr val="002060"/>
                </a:solidFill>
                <a:latin typeface="Libre Franklin"/>
                <a:ea typeface="Libre Franklin"/>
                <a:cs typeface="Libre Franklin"/>
                <a:sym typeface="Libre Franklin"/>
              </a:rPr>
              <a:t>Characterization</a:t>
            </a:r>
          </a:p>
        </p:txBody>
      </p:sp>
      <p:graphicFrame>
        <p:nvGraphicFramePr>
          <p:cNvPr id="2" name="Table 1">
            <a:extLst>
              <a:ext uri="{FF2B5EF4-FFF2-40B4-BE49-F238E27FC236}">
                <a16:creationId xmlns:a16="http://schemas.microsoft.com/office/drawing/2014/main" id="{25D82E11-76AD-76BE-7AE9-9DF45E56A579}"/>
              </a:ext>
            </a:extLst>
          </p:cNvPr>
          <p:cNvGraphicFramePr>
            <a:graphicFrameLocks noGrp="1"/>
          </p:cNvGraphicFramePr>
          <p:nvPr>
            <p:extLst>
              <p:ext uri="{D42A27DB-BD31-4B8C-83A1-F6EECF244321}">
                <p14:modId xmlns:p14="http://schemas.microsoft.com/office/powerpoint/2010/main" val="3651375275"/>
              </p:ext>
            </p:extLst>
          </p:nvPr>
        </p:nvGraphicFramePr>
        <p:xfrm>
          <a:off x="304800" y="571500"/>
          <a:ext cx="17754598" cy="9738360"/>
        </p:xfrm>
        <a:graphic>
          <a:graphicData uri="http://schemas.openxmlformats.org/drawingml/2006/table">
            <a:tbl>
              <a:tblPr firstRow="1" bandRow="1">
                <a:tableStyleId>{5C22544A-7EE6-4342-B048-85BDC9FD1C3A}</a:tableStyleId>
              </a:tblPr>
              <a:tblGrid>
                <a:gridCol w="2446189">
                  <a:extLst>
                    <a:ext uri="{9D8B030D-6E8A-4147-A177-3AD203B41FA5}">
                      <a16:colId xmlns:a16="http://schemas.microsoft.com/office/drawing/2014/main" val="1128171929"/>
                    </a:ext>
                  </a:extLst>
                </a:gridCol>
                <a:gridCol w="2626554">
                  <a:extLst>
                    <a:ext uri="{9D8B030D-6E8A-4147-A177-3AD203B41FA5}">
                      <a16:colId xmlns:a16="http://schemas.microsoft.com/office/drawing/2014/main" val="1004760863"/>
                    </a:ext>
                  </a:extLst>
                </a:gridCol>
                <a:gridCol w="2536371">
                  <a:extLst>
                    <a:ext uri="{9D8B030D-6E8A-4147-A177-3AD203B41FA5}">
                      <a16:colId xmlns:a16="http://schemas.microsoft.com/office/drawing/2014/main" val="2463110989"/>
                    </a:ext>
                  </a:extLst>
                </a:gridCol>
                <a:gridCol w="2536371">
                  <a:extLst>
                    <a:ext uri="{9D8B030D-6E8A-4147-A177-3AD203B41FA5}">
                      <a16:colId xmlns:a16="http://schemas.microsoft.com/office/drawing/2014/main" val="3242762359"/>
                    </a:ext>
                  </a:extLst>
                </a:gridCol>
                <a:gridCol w="2536371">
                  <a:extLst>
                    <a:ext uri="{9D8B030D-6E8A-4147-A177-3AD203B41FA5}">
                      <a16:colId xmlns:a16="http://schemas.microsoft.com/office/drawing/2014/main" val="3822616653"/>
                    </a:ext>
                  </a:extLst>
                </a:gridCol>
                <a:gridCol w="2536371">
                  <a:extLst>
                    <a:ext uri="{9D8B030D-6E8A-4147-A177-3AD203B41FA5}">
                      <a16:colId xmlns:a16="http://schemas.microsoft.com/office/drawing/2014/main" val="1102932680"/>
                    </a:ext>
                  </a:extLst>
                </a:gridCol>
                <a:gridCol w="2536371">
                  <a:extLst>
                    <a:ext uri="{9D8B030D-6E8A-4147-A177-3AD203B41FA5}">
                      <a16:colId xmlns:a16="http://schemas.microsoft.com/office/drawing/2014/main" val="1017261748"/>
                    </a:ext>
                  </a:extLst>
                </a:gridCol>
              </a:tblGrid>
              <a:tr h="1003859">
                <a:tc>
                  <a:txBody>
                    <a:bodyPr/>
                    <a:lstStyle/>
                    <a:p>
                      <a:pPr algn="ctr"/>
                      <a:r>
                        <a:rPr lang="en-US" sz="2000" dirty="0"/>
                        <a:t>Teachers</a:t>
                      </a:r>
                    </a:p>
                  </a:txBody>
                  <a:tcPr/>
                </a:tc>
                <a:tc>
                  <a:txBody>
                    <a:bodyPr/>
                    <a:lstStyle/>
                    <a:p>
                      <a:pPr algn="ctr"/>
                      <a:r>
                        <a:rPr lang="en-US" sz="2000" dirty="0"/>
                        <a:t>Materials, Facilities, Equipment</a:t>
                      </a:r>
                    </a:p>
                  </a:txBody>
                  <a:tcPr/>
                </a:tc>
                <a:tc>
                  <a:txBody>
                    <a:bodyPr/>
                    <a:lstStyle/>
                    <a:p>
                      <a:pPr algn="ctr"/>
                      <a:r>
                        <a:rPr lang="en-US" sz="2000" dirty="0"/>
                        <a:t>ICT Environment</a:t>
                      </a:r>
                    </a:p>
                  </a:txBody>
                  <a:tcPr/>
                </a:tc>
                <a:tc>
                  <a:txBody>
                    <a:bodyPr/>
                    <a:lstStyle/>
                    <a:p>
                      <a:pPr algn="ctr"/>
                      <a:r>
                        <a:rPr lang="en-US" sz="2000" dirty="0"/>
                        <a:t>Assessment</a:t>
                      </a:r>
                    </a:p>
                  </a:txBody>
                  <a:tcPr/>
                </a:tc>
                <a:tc>
                  <a:txBody>
                    <a:bodyPr/>
                    <a:lstStyle/>
                    <a:p>
                      <a:pPr algn="ctr"/>
                      <a:r>
                        <a:rPr lang="en-US" sz="2000" dirty="0"/>
                        <a:t>School Leadership &amp; Management</a:t>
                      </a:r>
                    </a:p>
                  </a:txBody>
                  <a:tcPr/>
                </a:tc>
                <a:tc>
                  <a:txBody>
                    <a:bodyPr/>
                    <a:lstStyle/>
                    <a:p>
                      <a:pPr algn="ctr"/>
                      <a:r>
                        <a:rPr lang="en-US" sz="2000" dirty="0"/>
                        <a:t>School</a:t>
                      </a:r>
                    </a:p>
                    <a:p>
                      <a:pPr algn="ctr"/>
                      <a:r>
                        <a:rPr lang="en-US" sz="2000" dirty="0"/>
                        <a:t>Division TA</a:t>
                      </a:r>
                    </a:p>
                  </a:txBody>
                  <a:tcPr/>
                </a:tc>
                <a:tc>
                  <a:txBody>
                    <a:bodyPr/>
                    <a:lstStyle/>
                    <a:p>
                      <a:pPr algn="ctr"/>
                      <a:r>
                        <a:rPr lang="en-US" sz="2000" dirty="0"/>
                        <a:t>Community, Industry Relevance &amp; Partnership</a:t>
                      </a:r>
                    </a:p>
                  </a:txBody>
                  <a:tcPr/>
                </a:tc>
                <a:extLst>
                  <a:ext uri="{0D108BD9-81ED-4DB2-BD59-A6C34878D82A}">
                    <a16:rowId xmlns:a16="http://schemas.microsoft.com/office/drawing/2014/main" val="4058124314"/>
                  </a:ext>
                </a:extLst>
              </a:tr>
              <a:tr h="81553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100" kern="1200" dirty="0">
                          <a:solidFill>
                            <a:schemeClr val="dk1"/>
                          </a:solidFill>
                          <a:effectLst/>
                          <a:latin typeface="+mn-lt"/>
                          <a:ea typeface="+mn-ea"/>
                          <a:cs typeface="+mn-cs"/>
                        </a:rPr>
                        <a:t>The school is characterized by a competent and dedicated teaching force that effectively utilizes instructional time, demonstrates strong teaching skills, maximizes learning resources, implements appropriate assessment practices, and exhibits substantial content mastery. These strengths contribute significantly to the achievement of the school's educational goals and the holistic development of its learners.</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US" sz="2100" kern="1200" dirty="0">
                        <a:solidFill>
                          <a:schemeClr val="dk1"/>
                        </a:solidFill>
                        <a:effectLst/>
                        <a:latin typeface="+mn-lt"/>
                        <a:ea typeface="+mn-ea"/>
                        <a:cs typeface="+mn-cs"/>
                      </a:endParaRPr>
                    </a:p>
                  </a:txBody>
                  <a:tcPr/>
                </a:tc>
                <a:tc>
                  <a:txBody>
                    <a:bodyPr/>
                    <a:lstStyle/>
                    <a:p>
                      <a:pPr algn="ctr"/>
                      <a:r>
                        <a:rPr lang="en-US" sz="2100" kern="1200" dirty="0">
                          <a:solidFill>
                            <a:schemeClr val="dk1"/>
                          </a:solidFill>
                          <a:effectLst/>
                          <a:latin typeface="+mn-lt"/>
                          <a:ea typeface="+mn-ea"/>
                          <a:cs typeface="+mn-cs"/>
                        </a:rPr>
                        <a:t>The school's materials, facilities, and equipment adequately support instructional and co-curricular activities. Learners generally have sufficient access to learning materials, laboratories, equipment, and library services. Proper resource management, scheduled utilization, and adherence to maintenance procedures contribute to an environment conducive to learning and academic achievement.</a:t>
                      </a:r>
                    </a:p>
                    <a:p>
                      <a:pPr algn="ctr"/>
                      <a:r>
                        <a:rPr lang="en-US" sz="2100" kern="1200" dirty="0">
                          <a:solidFill>
                            <a:schemeClr val="dk1"/>
                          </a:solidFill>
                          <a:effectLst/>
                          <a:latin typeface="+mn-lt"/>
                          <a:ea typeface="+mn-ea"/>
                          <a:cs typeface="+mn-cs"/>
                        </a:rPr>
                        <a:t>Get smarter responses, upload files and images, and more.</a:t>
                      </a:r>
                    </a:p>
                    <a:p>
                      <a:pPr algn="ctr"/>
                      <a:endParaRPr lang="en-US" sz="21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100" kern="1200" dirty="0">
                          <a:solidFill>
                            <a:schemeClr val="dk1"/>
                          </a:solidFill>
                          <a:effectLst/>
                          <a:latin typeface="+mn-lt"/>
                          <a:ea typeface="+mn-ea"/>
                          <a:cs typeface="+mn-cs"/>
                        </a:rPr>
                        <a:t>The school's ICT environment supports effective teaching and learning through the integration of technology, internet accessibility, ICT awareness programs, and blended learning practices. Teachers and learners demonstrate increasing competence in the use of digital tools, contributing to improved educational experiences and the development of essential digital skills.</a:t>
                      </a:r>
                    </a:p>
                    <a:p>
                      <a:pPr algn="ctr"/>
                      <a:endParaRPr lang="en-US" sz="21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100" kern="1200" dirty="0">
                          <a:solidFill>
                            <a:schemeClr val="dk1"/>
                          </a:solidFill>
                          <a:effectLst/>
                          <a:latin typeface="+mn-lt"/>
                          <a:ea typeface="+mn-ea"/>
                          <a:cs typeface="+mn-cs"/>
                        </a:rPr>
                        <a:t>School's assessment system is systematic, curriculum-aligned, and learner-centered. The variety and frequency of assessments provide sufficient opportunities to monitor learner progress and achievement. The alignment between content taught and competencies assessed contributes to the validity and effectiveness of the assessment process and supports continuous improvement in teaching and learning.</a:t>
                      </a:r>
                    </a:p>
                    <a:p>
                      <a:pPr algn="ctr"/>
                      <a:endParaRPr lang="en-US" sz="21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100" kern="1200" dirty="0">
                          <a:solidFill>
                            <a:schemeClr val="dk1"/>
                          </a:solidFill>
                          <a:effectLst/>
                          <a:latin typeface="+mn-lt"/>
                          <a:ea typeface="+mn-ea"/>
                          <a:cs typeface="+mn-cs"/>
                        </a:rPr>
                        <a:t>School's leadership and management are characterized by strong instructional supervision, sound curriculum knowledge, effective educational planning, commitment to inclusive education, and active implementation of School-Based Management. These leadership practices contribute to a positive school culture, improved teaching and learning processes, and the achievement of school improvement goals.</a:t>
                      </a:r>
                    </a:p>
                    <a:p>
                      <a:pPr algn="ctr"/>
                      <a:endParaRPr lang="en-US" sz="21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100" kern="1200" dirty="0">
                          <a:solidFill>
                            <a:schemeClr val="dk1"/>
                          </a:solidFill>
                          <a:effectLst/>
                          <a:latin typeface="+mn-lt"/>
                          <a:ea typeface="+mn-ea"/>
                          <a:cs typeface="+mn-cs"/>
                        </a:rPr>
                        <a:t>The district's technical assistance program is responsive, collaborative, and supportive of school improvement efforts. Regular assistance in instructional supervision, subject-area support, assessment, planning and monitoring, and program management strengthens the capacity of school leaders and teachers to deliver quality education and achieve desired learning outcomes.</a:t>
                      </a:r>
                    </a:p>
                    <a:p>
                      <a:pPr algn="ctr"/>
                      <a:endParaRPr lang="en-US" sz="2100"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100" kern="1200" dirty="0">
                          <a:solidFill>
                            <a:schemeClr val="dk1"/>
                          </a:solidFill>
                          <a:effectLst/>
                          <a:latin typeface="+mn-lt"/>
                          <a:ea typeface="+mn-ea"/>
                          <a:cs typeface="+mn-cs"/>
                        </a:rPr>
                        <a:t>The school demonstrates strong engagement with the community and maintains meaningful partnerships with educational institutions and industry partners. Active stakeholder involvement, effective utilization of local resources, and collaborative linkages contribute significantly to learner development, school improvement, and the delivery of relevant and quality education.</a:t>
                      </a:r>
                    </a:p>
                    <a:p>
                      <a:pPr algn="ctr"/>
                      <a:endParaRPr lang="en-US" sz="2100" dirty="0"/>
                    </a:p>
                  </a:txBody>
                  <a:tcPr/>
                </a:tc>
                <a:extLst>
                  <a:ext uri="{0D108BD9-81ED-4DB2-BD59-A6C34878D82A}">
                    <a16:rowId xmlns:a16="http://schemas.microsoft.com/office/drawing/2014/main" val="3939382686"/>
                  </a:ext>
                </a:extLst>
              </a:tr>
            </a:tbl>
          </a:graphicData>
        </a:graphic>
      </p:graphicFrame>
    </p:spTree>
    <p:extLst>
      <p:ext uri="{BB962C8B-B14F-4D97-AF65-F5344CB8AC3E}">
        <p14:creationId xmlns:p14="http://schemas.microsoft.com/office/powerpoint/2010/main" val="12024597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1"/>
        <p:cNvGrpSpPr/>
        <p:nvPr/>
      </p:nvGrpSpPr>
      <p:grpSpPr>
        <a:xfrm>
          <a:off x="0" y="0"/>
          <a:ext cx="0" cy="0"/>
          <a:chOff x="0" y="0"/>
          <a:chExt cx="0" cy="0"/>
        </a:xfrm>
      </p:grpSpPr>
      <p:sp>
        <p:nvSpPr>
          <p:cNvPr id="142" name="Google Shape;142;p6"/>
          <p:cNvSpPr txBox="1"/>
          <p:nvPr/>
        </p:nvSpPr>
        <p:spPr>
          <a:xfrm>
            <a:off x="1151575" y="635375"/>
            <a:ext cx="4411025" cy="794700"/>
          </a:xfrm>
          <a:prstGeom prst="rect">
            <a:avLst/>
          </a:prstGeom>
          <a:noFill/>
          <a:ln>
            <a:noFill/>
          </a:ln>
          <a:effectLst>
            <a:outerShdw blurRad="50800" dist="38100" dir="8100000" algn="tr" rotWithShape="0">
              <a:srgbClr val="000000">
                <a:alpha val="40000"/>
              </a:srgbClr>
            </a:outerShdw>
          </a:effectLst>
        </p:spPr>
        <p:txBody>
          <a:bodyPr spcFirstLastPara="1" wrap="square" lIns="91425" tIns="45700" rIns="91425" bIns="45700" anchor="b" anchorCtr="0">
            <a:normAutofit fontScale="90000" lnSpcReduction="20000"/>
          </a:bodyPr>
          <a:lstStyle/>
          <a:p>
            <a:pPr marL="0" marR="0" lvl="0" indent="0" algn="l" rtl="0">
              <a:lnSpc>
                <a:spcPct val="90000"/>
              </a:lnSpc>
              <a:spcBef>
                <a:spcPts val="0"/>
              </a:spcBef>
              <a:spcAft>
                <a:spcPts val="0"/>
              </a:spcAft>
              <a:buClr>
                <a:srgbClr val="002060"/>
              </a:buClr>
              <a:buSzPct val="100000"/>
              <a:buFont typeface="Libre Franklin Black"/>
              <a:buNone/>
            </a:pPr>
            <a:r>
              <a:rPr lang="en-US" sz="6600" b="1" i="1" u="none" strike="noStrike" cap="none">
                <a:solidFill>
                  <a:srgbClr val="002060"/>
                </a:solidFill>
                <a:latin typeface="Libre Franklin Black"/>
                <a:ea typeface="Libre Franklin Black"/>
                <a:cs typeface="Libre Franklin Black"/>
                <a:sym typeface="Libre Franklin Black"/>
              </a:rPr>
              <a:t>Remember</a:t>
            </a:r>
            <a:endParaRPr sz="1400" b="0" i="0" u="none" strike="noStrike" cap="none">
              <a:solidFill>
                <a:srgbClr val="000000"/>
              </a:solidFill>
              <a:latin typeface="Arial"/>
              <a:ea typeface="Arial"/>
              <a:cs typeface="Arial"/>
              <a:sym typeface="Arial"/>
            </a:endParaRPr>
          </a:p>
        </p:txBody>
      </p:sp>
      <p:sp>
        <p:nvSpPr>
          <p:cNvPr id="143" name="Google Shape;143;p6"/>
          <p:cNvSpPr txBox="1">
            <a:spLocks noGrp="1"/>
          </p:cNvSpPr>
          <p:nvPr>
            <p:ph type="sldNum" idx="12"/>
          </p:nvPr>
        </p:nvSpPr>
        <p:spPr>
          <a:xfrm>
            <a:off x="10201653" y="6779697"/>
            <a:ext cx="2743200" cy="365100"/>
          </a:xfrm>
          <a:prstGeom prst="rect">
            <a:avLst/>
          </a:prstGeom>
          <a:noFill/>
          <a:ln>
            <a:noFill/>
          </a:ln>
        </p:spPr>
        <p:txBody>
          <a:bodyPr spcFirstLastPara="1" wrap="square" lIns="91425" tIns="45700" rIns="91425" bIns="45700" anchor="ctr" anchorCtr="0">
            <a:noAutofit/>
          </a:bodyPr>
          <a:lstStyle/>
          <a:p>
            <a:pPr marL="0" lvl="0" indent="0" algn="r" rtl="0">
              <a:lnSpc>
                <a:spcPct val="100000"/>
              </a:lnSpc>
              <a:spcBef>
                <a:spcPts val="0"/>
              </a:spcBef>
              <a:spcAft>
                <a:spcPts val="0"/>
              </a:spcAft>
              <a:buClr>
                <a:schemeClr val="dk1"/>
              </a:buClr>
              <a:buSzPts val="1200"/>
              <a:buFont typeface="Calibri"/>
              <a:buNone/>
            </a:pPr>
            <a:fld id="{00000000-1234-1234-1234-123412341234}" type="slidenum">
              <a:rPr lang="en-US">
                <a:solidFill>
                  <a:schemeClr val="dk1"/>
                </a:solidFill>
              </a:rPr>
              <a:t>7</a:t>
            </a:fld>
            <a:endParaRPr>
              <a:solidFill>
                <a:schemeClr val="dk1"/>
              </a:solidFill>
            </a:endParaRPr>
          </a:p>
        </p:txBody>
      </p:sp>
      <p:sp>
        <p:nvSpPr>
          <p:cNvPr id="144" name="Google Shape;144;p6"/>
          <p:cNvSpPr/>
          <p:nvPr/>
        </p:nvSpPr>
        <p:spPr>
          <a:xfrm>
            <a:off x="1295404" y="1430076"/>
            <a:ext cx="9913800" cy="696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endParaRPr sz="1800" b="0" i="0" u="none" strike="noStrike" cap="none">
              <a:solidFill>
                <a:srgbClr val="002060"/>
              </a:solidFill>
              <a:latin typeface="Arial"/>
              <a:ea typeface="Arial"/>
              <a:cs typeface="Arial"/>
              <a:sym typeface="Arial"/>
            </a:endParaRPr>
          </a:p>
        </p:txBody>
      </p:sp>
      <p:pic>
        <p:nvPicPr>
          <p:cNvPr id="145" name="Google Shape;145;p6" descr="color icon for remember 33123646 Vector Art at Vecteezy"/>
          <p:cNvPicPr preferRelativeResize="0"/>
          <p:nvPr/>
        </p:nvPicPr>
        <p:blipFill rotWithShape="1">
          <a:blip r:embed="rId3">
            <a:alphaModFix/>
          </a:blip>
          <a:srcRect/>
          <a:stretch/>
        </p:blipFill>
        <p:spPr>
          <a:xfrm>
            <a:off x="5486400" y="190500"/>
            <a:ext cx="982736" cy="1164548"/>
          </a:xfrm>
          <a:prstGeom prst="rect">
            <a:avLst/>
          </a:prstGeom>
          <a:noFill/>
          <a:ln>
            <a:noFill/>
          </a:ln>
        </p:spPr>
      </p:pic>
      <p:graphicFrame>
        <p:nvGraphicFramePr>
          <p:cNvPr id="146" name="Google Shape;146;p6"/>
          <p:cNvGraphicFramePr/>
          <p:nvPr>
            <p:extLst>
              <p:ext uri="{D42A27DB-BD31-4B8C-83A1-F6EECF244321}">
                <p14:modId xmlns:p14="http://schemas.microsoft.com/office/powerpoint/2010/main" val="4248270998"/>
              </p:ext>
            </p:extLst>
          </p:nvPr>
        </p:nvGraphicFramePr>
        <p:xfrm>
          <a:off x="400275" y="1763616"/>
          <a:ext cx="17201925" cy="7494683"/>
        </p:xfrm>
        <a:graphic>
          <a:graphicData uri="http://schemas.openxmlformats.org/drawingml/2006/table">
            <a:tbl>
              <a:tblPr>
                <a:noFill/>
              </a:tblPr>
              <a:tblGrid>
                <a:gridCol w="7082557">
                  <a:extLst>
                    <a:ext uri="{9D8B030D-6E8A-4147-A177-3AD203B41FA5}">
                      <a16:colId xmlns:a16="http://schemas.microsoft.com/office/drawing/2014/main" val="20000"/>
                    </a:ext>
                  </a:extLst>
                </a:gridCol>
                <a:gridCol w="3214348">
                  <a:extLst>
                    <a:ext uri="{9D8B030D-6E8A-4147-A177-3AD203B41FA5}">
                      <a16:colId xmlns:a16="http://schemas.microsoft.com/office/drawing/2014/main" val="20001"/>
                    </a:ext>
                  </a:extLst>
                </a:gridCol>
                <a:gridCol w="6905020">
                  <a:extLst>
                    <a:ext uri="{9D8B030D-6E8A-4147-A177-3AD203B41FA5}">
                      <a16:colId xmlns:a16="http://schemas.microsoft.com/office/drawing/2014/main" val="20002"/>
                    </a:ext>
                  </a:extLst>
                </a:gridCol>
              </a:tblGrid>
              <a:tr h="695651">
                <a:tc>
                  <a:txBody>
                    <a:bodyPr/>
                    <a:lstStyle/>
                    <a:p>
                      <a:pPr marL="0" lvl="0" indent="0" algn="ctr" rtl="0">
                        <a:lnSpc>
                          <a:spcPct val="115000"/>
                        </a:lnSpc>
                        <a:spcBef>
                          <a:spcPts val="0"/>
                        </a:spcBef>
                        <a:spcAft>
                          <a:spcPts val="0"/>
                        </a:spcAft>
                        <a:buNone/>
                      </a:pPr>
                      <a:r>
                        <a:rPr lang="en-US" sz="1950" b="1"/>
                        <a:t>Decrease of Enrollment / Low Performance</a:t>
                      </a:r>
                      <a:endParaRPr sz="1950" b="1"/>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0"/>
                        </a:spcAft>
                        <a:buNone/>
                      </a:pPr>
                      <a:r>
                        <a:rPr lang="en-US" sz="1950" b="1"/>
                        <a:t>Middle Performers</a:t>
                      </a:r>
                      <a:endParaRPr sz="1950" b="1"/>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0"/>
                        </a:spcAft>
                        <a:buNone/>
                      </a:pPr>
                      <a:r>
                        <a:rPr lang="en-US" sz="1950" b="1"/>
                        <a:t>Increase of Enrollment / High Performance</a:t>
                      </a:r>
                      <a:endParaRPr sz="1950" b="1"/>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2580482">
                <a:tc>
                  <a:txBody>
                    <a:bodyPr/>
                    <a:lstStyle/>
                    <a:p>
                      <a:pPr marL="0" lvl="0" indent="0" algn="l" rtl="0">
                        <a:lnSpc>
                          <a:spcPct val="115000"/>
                        </a:lnSpc>
                        <a:spcBef>
                          <a:spcPts val="0"/>
                        </a:spcBef>
                        <a:spcAft>
                          <a:spcPts val="0"/>
                        </a:spcAft>
                        <a:buNone/>
                      </a:pPr>
                      <a:r>
                        <a:rPr lang="en-US" sz="1950" b="1" dirty="0"/>
                        <a:t>Technical support or services provided by the Division:</a:t>
                      </a:r>
                    </a:p>
                    <a:p>
                      <a:pPr marL="0" marR="0" lvl="0" indent="0" algn="l" defTabSz="914400" rtl="0" eaLnBrk="1" fontAlgn="auto" latinLnBrk="0" hangingPunct="1">
                        <a:lnSpc>
                          <a:spcPct val="115000"/>
                        </a:lnSpc>
                        <a:spcBef>
                          <a:spcPts val="0"/>
                        </a:spcBef>
                        <a:spcAft>
                          <a:spcPts val="0"/>
                        </a:spcAft>
                        <a:buClrTx/>
                        <a:buSzTx/>
                        <a:buFontTx/>
                        <a:buNone/>
                        <a:tabLst/>
                        <a:defRPr/>
                      </a:pPr>
                      <a:r>
                        <a:rPr lang="en-US" sz="1950" dirty="0"/>
                        <a:t>• ICT support in education</a:t>
                      </a:r>
                    </a:p>
                    <a:p>
                      <a:pPr marL="0" marR="0" lvl="0" indent="0" algn="l" defTabSz="914400" rtl="0" eaLnBrk="1" fontAlgn="auto" latinLnBrk="0" hangingPunct="1">
                        <a:lnSpc>
                          <a:spcPct val="115000"/>
                        </a:lnSpc>
                        <a:spcBef>
                          <a:spcPts val="0"/>
                        </a:spcBef>
                        <a:spcAft>
                          <a:spcPts val="0"/>
                        </a:spcAft>
                        <a:buClrTx/>
                        <a:buSzTx/>
                        <a:buFontTx/>
                        <a:buNone/>
                        <a:tabLst/>
                        <a:defRPr/>
                      </a:pPr>
                      <a:r>
                        <a:rPr lang="en-US" sz="1950" dirty="0"/>
                        <a:t>• Classroom assessment support</a:t>
                      </a:r>
                      <a:endParaRPr lang="en-US" sz="1950" b="1" dirty="0"/>
                    </a:p>
                    <a:p>
                      <a:pPr marL="0" lvl="0" indent="0" algn="l" rtl="0">
                        <a:lnSpc>
                          <a:spcPct val="115000"/>
                        </a:lnSpc>
                        <a:spcBef>
                          <a:spcPts val="0"/>
                        </a:spcBef>
                        <a:spcAft>
                          <a:spcPts val="0"/>
                        </a:spcAft>
                        <a:buNone/>
                      </a:pPr>
                      <a:r>
                        <a:rPr lang="en-US" sz="1950" dirty="0"/>
                        <a:t>• Teacher training and professional development</a:t>
                      </a:r>
                    </a:p>
                    <a:p>
                      <a:pPr marL="0" lvl="0" indent="0" algn="l" rtl="0">
                        <a:lnSpc>
                          <a:spcPct val="115000"/>
                        </a:lnSpc>
                        <a:spcBef>
                          <a:spcPts val="0"/>
                        </a:spcBef>
                        <a:spcAft>
                          <a:spcPts val="0"/>
                        </a:spcAft>
                        <a:buNone/>
                      </a:pPr>
                      <a:r>
                        <a:rPr lang="en-US" sz="1950" dirty="0"/>
                        <a:t>• Instructional supervision and SBM assistance</a:t>
                      </a:r>
                    </a:p>
                  </a:txBody>
                  <a:tcPr marL="68575" marR="68575" marT="91425" marB="91425">
                    <a:lnL w="12700" cap="flat" cmpd="sng">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US" sz="2000" dirty="0"/>
                        <a:t>Continuous monitoring and coaching from the District</a:t>
                      </a:r>
                      <a:endParaRPr sz="2000"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US" sz="1950" b="1" dirty="0"/>
                        <a:t>Technical support or services provided by the Division:</a:t>
                      </a:r>
                      <a:endParaRPr sz="1950" b="1" dirty="0"/>
                    </a:p>
                    <a:p>
                      <a:pPr marL="0" lvl="0" indent="0" algn="l" rtl="0">
                        <a:lnSpc>
                          <a:spcPct val="115000"/>
                        </a:lnSpc>
                        <a:spcBef>
                          <a:spcPts val="0"/>
                        </a:spcBef>
                        <a:spcAft>
                          <a:spcPts val="0"/>
                        </a:spcAft>
                        <a:buNone/>
                      </a:pPr>
                      <a:r>
                        <a:rPr lang="en-US" sz="1950" dirty="0"/>
                        <a:t>• ICT integration support</a:t>
                      </a:r>
                      <a:endParaRPr sz="1950" dirty="0"/>
                    </a:p>
                    <a:p>
                      <a:pPr marL="0" lvl="0" indent="0" algn="l" rtl="0">
                        <a:lnSpc>
                          <a:spcPct val="115000"/>
                        </a:lnSpc>
                        <a:spcBef>
                          <a:spcPts val="0"/>
                        </a:spcBef>
                        <a:spcAft>
                          <a:spcPts val="0"/>
                        </a:spcAft>
                        <a:buNone/>
                      </a:pPr>
                      <a:r>
                        <a:rPr lang="en-US" sz="1950" dirty="0"/>
                        <a:t>• Classroom assessment support</a:t>
                      </a:r>
                    </a:p>
                    <a:p>
                      <a:pPr marL="0" marR="0" lvl="0" indent="0" algn="l" defTabSz="914400" rtl="0" eaLnBrk="1" fontAlgn="auto" latinLnBrk="0" hangingPunct="1">
                        <a:lnSpc>
                          <a:spcPct val="115000"/>
                        </a:lnSpc>
                        <a:spcBef>
                          <a:spcPts val="0"/>
                        </a:spcBef>
                        <a:spcAft>
                          <a:spcPts val="0"/>
                        </a:spcAft>
                        <a:buClrTx/>
                        <a:buSzTx/>
                        <a:buFontTx/>
                        <a:buNone/>
                        <a:tabLst/>
                        <a:defRPr/>
                      </a:pPr>
                      <a:r>
                        <a:rPr lang="en-US" sz="1950" dirty="0"/>
                        <a:t>• Training for teachers</a:t>
                      </a:r>
                      <a:endParaRPr sz="1950" dirty="0"/>
                    </a:p>
                    <a:p>
                      <a:pPr marL="0" lvl="0" indent="0" algn="l" rtl="0">
                        <a:lnSpc>
                          <a:spcPct val="115000"/>
                        </a:lnSpc>
                        <a:spcBef>
                          <a:spcPts val="0"/>
                        </a:spcBef>
                        <a:spcAft>
                          <a:spcPts val="0"/>
                        </a:spcAft>
                        <a:buNone/>
                      </a:pPr>
                      <a:r>
                        <a:rPr lang="en-US" sz="1950" dirty="0"/>
                        <a:t>• Instructional supervision and SBM technical assistance</a:t>
                      </a:r>
                      <a:endParaRPr sz="1950" dirty="0"/>
                    </a:p>
                  </a:txBody>
                  <a:tcPr marL="68575" marR="68575" marT="91425" marB="91425">
                    <a:lnL w="12700" cap="flat" cmpd="sng" algn="ctr">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4"/>
                  </a:ext>
                </a:extLst>
              </a:tr>
              <a:tr h="2109275">
                <a:tc>
                  <a:txBody>
                    <a:bodyPr/>
                    <a:lstStyle/>
                    <a:p>
                      <a:pPr marL="0" lvl="0" indent="0" algn="l" rtl="0">
                        <a:lnSpc>
                          <a:spcPct val="115000"/>
                        </a:lnSpc>
                        <a:spcBef>
                          <a:spcPts val="0"/>
                        </a:spcBef>
                        <a:spcAft>
                          <a:spcPts val="0"/>
                        </a:spcAft>
                        <a:buNone/>
                      </a:pPr>
                      <a:r>
                        <a:rPr lang="en-US" sz="1950" b="1" dirty="0"/>
                        <a:t>Limitations:</a:t>
                      </a:r>
                      <a:endParaRPr sz="1950" b="1" dirty="0"/>
                    </a:p>
                    <a:p>
                      <a:pPr marL="0" lvl="0" indent="0" algn="l" rtl="0">
                        <a:lnSpc>
                          <a:spcPct val="115000"/>
                        </a:lnSpc>
                        <a:spcBef>
                          <a:spcPts val="0"/>
                        </a:spcBef>
                        <a:spcAft>
                          <a:spcPts val="0"/>
                        </a:spcAft>
                        <a:buNone/>
                      </a:pPr>
                      <a:r>
                        <a:rPr lang="en-US" sz="1950" dirty="0"/>
                        <a:t>• Resource constraints for upper grade interventions</a:t>
                      </a:r>
                    </a:p>
                    <a:p>
                      <a:pPr marL="0" marR="0" lvl="0" indent="0" algn="l" defTabSz="914400" rtl="0" eaLnBrk="1" fontAlgn="auto" latinLnBrk="0" hangingPunct="1">
                        <a:lnSpc>
                          <a:spcPct val="115000"/>
                        </a:lnSpc>
                        <a:spcBef>
                          <a:spcPts val="0"/>
                        </a:spcBef>
                        <a:spcAft>
                          <a:spcPts val="0"/>
                        </a:spcAft>
                        <a:buClrTx/>
                        <a:buSzTx/>
                        <a:buFontTx/>
                        <a:buNone/>
                        <a:tabLst/>
                        <a:defRPr/>
                      </a:pPr>
                      <a:r>
                        <a:rPr lang="en-US" sz="1950" dirty="0"/>
                        <a:t>• Competition with nearby schools having better facilities</a:t>
                      </a:r>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US" sz="1950"/>
                        <a:t>Need for equitable allocation of resources and learning materials.</a:t>
                      </a:r>
                      <a:endParaRPr sz="1950"/>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US" sz="1950" b="1" dirty="0"/>
                        <a:t>Available resources:</a:t>
                      </a:r>
                    </a:p>
                    <a:p>
                      <a:pPr marL="0" marR="0" lvl="0" indent="0" algn="l" defTabSz="914400" rtl="0" eaLnBrk="1" fontAlgn="auto" latinLnBrk="0" hangingPunct="1">
                        <a:lnSpc>
                          <a:spcPct val="115000"/>
                        </a:lnSpc>
                        <a:spcBef>
                          <a:spcPts val="0"/>
                        </a:spcBef>
                        <a:spcAft>
                          <a:spcPts val="0"/>
                        </a:spcAft>
                        <a:buClrTx/>
                        <a:buSzTx/>
                        <a:buFontTx/>
                        <a:buNone/>
                        <a:tabLst/>
                        <a:defRPr/>
                      </a:pPr>
                      <a:r>
                        <a:rPr lang="en-US" sz="1950" dirty="0"/>
                        <a:t>• Stakeholder support</a:t>
                      </a:r>
                      <a:endParaRPr sz="1950" b="1" dirty="0"/>
                    </a:p>
                    <a:p>
                      <a:pPr marL="0" lvl="0" indent="0" algn="l" rtl="0">
                        <a:lnSpc>
                          <a:spcPct val="115000"/>
                        </a:lnSpc>
                        <a:spcBef>
                          <a:spcPts val="0"/>
                        </a:spcBef>
                        <a:spcAft>
                          <a:spcPts val="0"/>
                        </a:spcAft>
                        <a:buNone/>
                      </a:pPr>
                      <a:r>
                        <a:rPr lang="en-US" sz="1950" dirty="0"/>
                        <a:t>• Learning resources and facilities</a:t>
                      </a:r>
                      <a:endParaRPr sz="1950" dirty="0"/>
                    </a:p>
                    <a:p>
                      <a:pPr marL="0" lvl="0" indent="0" algn="l" rtl="0">
                        <a:lnSpc>
                          <a:spcPct val="115000"/>
                        </a:lnSpc>
                        <a:spcBef>
                          <a:spcPts val="0"/>
                        </a:spcBef>
                        <a:spcAft>
                          <a:spcPts val="0"/>
                        </a:spcAft>
                        <a:buNone/>
                      </a:pPr>
                      <a:r>
                        <a:rPr lang="en-US" sz="1950" dirty="0"/>
                        <a:t>• Brigada </a:t>
                      </a:r>
                      <a:r>
                        <a:rPr lang="en-US" sz="1950" dirty="0" err="1"/>
                        <a:t>Eskwela</a:t>
                      </a:r>
                      <a:r>
                        <a:rPr lang="en-US" sz="1950" dirty="0"/>
                        <a:t> assistance</a:t>
                      </a:r>
                      <a:endParaRPr sz="1950" dirty="0"/>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5"/>
                  </a:ext>
                </a:extLst>
              </a:tr>
              <a:tr h="2109275">
                <a:tc>
                  <a:txBody>
                    <a:bodyPr/>
                    <a:lstStyle/>
                    <a:p>
                      <a:pPr marL="0" lvl="0" indent="0" algn="l" rtl="0">
                        <a:lnSpc>
                          <a:spcPct val="115000"/>
                        </a:lnSpc>
                        <a:spcBef>
                          <a:spcPts val="0"/>
                        </a:spcBef>
                        <a:spcAft>
                          <a:spcPts val="0"/>
                        </a:spcAft>
                        <a:buNone/>
                      </a:pPr>
                      <a:r>
                        <a:rPr lang="en-US" sz="1950" b="1" dirty="0"/>
                        <a:t>Challenges:</a:t>
                      </a:r>
                      <a:endParaRPr sz="1950" b="1" dirty="0"/>
                    </a:p>
                    <a:p>
                      <a:pPr marL="0" lvl="0" indent="0" algn="l" rtl="0">
                        <a:lnSpc>
                          <a:spcPct val="115000"/>
                        </a:lnSpc>
                        <a:spcBef>
                          <a:spcPts val="0"/>
                        </a:spcBef>
                        <a:spcAft>
                          <a:spcPts val="0"/>
                        </a:spcAft>
                        <a:buNone/>
                      </a:pPr>
                      <a:r>
                        <a:rPr lang="en-US" sz="1950" dirty="0"/>
                        <a:t>• Family relocation &amp; Socio-economic factors</a:t>
                      </a:r>
                      <a:endParaRPr sz="1950" dirty="0"/>
                    </a:p>
                    <a:p>
                      <a:pPr marL="0" lvl="0" indent="0" algn="l" rtl="0">
                        <a:lnSpc>
                          <a:spcPct val="115000"/>
                        </a:lnSpc>
                        <a:spcBef>
                          <a:spcPts val="0"/>
                        </a:spcBef>
                        <a:spcAft>
                          <a:spcPts val="0"/>
                        </a:spcAft>
                        <a:buNone/>
                      </a:pPr>
                      <a:r>
                        <a:rPr lang="en-US" sz="1950" dirty="0"/>
                        <a:t>• Schools with perceived better facilities and specialized offerings</a:t>
                      </a:r>
                      <a:endParaRPr sz="1950" dirty="0"/>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US" sz="1950"/>
                        <a:t>Addressing learner mobility while sustaining school quality.</a:t>
                      </a:r>
                      <a:endParaRPr sz="1950"/>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l" rtl="0">
                        <a:lnSpc>
                          <a:spcPct val="115000"/>
                        </a:lnSpc>
                        <a:spcBef>
                          <a:spcPts val="0"/>
                        </a:spcBef>
                        <a:spcAft>
                          <a:spcPts val="0"/>
                        </a:spcAft>
                        <a:buNone/>
                      </a:pPr>
                      <a:r>
                        <a:rPr lang="en-US" sz="1950" b="1" dirty="0"/>
                        <a:t>External factors contributing to high performance:</a:t>
                      </a:r>
                      <a:endParaRPr sz="1950" b="1" dirty="0"/>
                    </a:p>
                    <a:p>
                      <a:pPr marL="0" lvl="0" indent="0" algn="l" rtl="0">
                        <a:lnSpc>
                          <a:spcPct val="115000"/>
                        </a:lnSpc>
                        <a:spcBef>
                          <a:spcPts val="0"/>
                        </a:spcBef>
                        <a:spcAft>
                          <a:spcPts val="0"/>
                        </a:spcAft>
                        <a:buNone/>
                      </a:pPr>
                      <a:r>
                        <a:rPr lang="en-US" sz="1950" dirty="0"/>
                        <a:t>• Community involvement</a:t>
                      </a:r>
                      <a:endParaRPr sz="1950" dirty="0"/>
                    </a:p>
                    <a:p>
                      <a:pPr marL="0" lvl="0" indent="0" algn="l" rtl="0">
                        <a:lnSpc>
                          <a:spcPct val="115000"/>
                        </a:lnSpc>
                        <a:spcBef>
                          <a:spcPts val="0"/>
                        </a:spcBef>
                        <a:spcAft>
                          <a:spcPts val="0"/>
                        </a:spcAft>
                        <a:buNone/>
                      </a:pPr>
                      <a:r>
                        <a:rPr lang="en-US" sz="1950" dirty="0"/>
                        <a:t>• Active school partnerships</a:t>
                      </a:r>
                      <a:endParaRPr sz="1950" dirty="0"/>
                    </a:p>
                    <a:p>
                      <a:pPr marL="0" lvl="0" indent="0" algn="l" rtl="0">
                        <a:lnSpc>
                          <a:spcPct val="115000"/>
                        </a:lnSpc>
                        <a:spcBef>
                          <a:spcPts val="0"/>
                        </a:spcBef>
                        <a:spcAft>
                          <a:spcPts val="0"/>
                        </a:spcAft>
                        <a:buNone/>
                      </a:pPr>
                      <a:r>
                        <a:rPr lang="en-US" sz="1950" dirty="0"/>
                        <a:t>• Positive learning environment and stakeholder collaboration</a:t>
                      </a:r>
                      <a:endParaRPr sz="1950" dirty="0"/>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6"/>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78D9D5-006D-5B3F-B397-C2E98C0D4C25}"/>
            </a:ext>
          </a:extLst>
        </p:cNvPr>
        <p:cNvGrpSpPr/>
        <p:nvPr/>
      </p:nvGrpSpPr>
      <p:grpSpPr>
        <a:xfrm>
          <a:off x="0" y="0"/>
          <a:ext cx="0" cy="0"/>
          <a:chOff x="0" y="0"/>
          <a:chExt cx="0" cy="0"/>
        </a:xfrm>
      </p:grpSpPr>
      <p:sp>
        <p:nvSpPr>
          <p:cNvPr id="11" name="Google Shape;104;g3a0c31a57f9_0_2">
            <a:extLst>
              <a:ext uri="{FF2B5EF4-FFF2-40B4-BE49-F238E27FC236}">
                <a16:creationId xmlns:a16="http://schemas.microsoft.com/office/drawing/2014/main" id="{F5E48E1F-B0F3-3C9F-A613-F174A1F2E833}"/>
              </a:ext>
            </a:extLst>
          </p:cNvPr>
          <p:cNvSpPr txBox="1">
            <a:spLocks/>
          </p:cNvSpPr>
          <p:nvPr/>
        </p:nvSpPr>
        <p:spPr>
          <a:xfrm>
            <a:off x="894710" y="27214"/>
            <a:ext cx="10711200" cy="794700"/>
          </a:xfrm>
          <a:prstGeom prst="rect">
            <a:avLst/>
          </a:prstGeom>
          <a:noFill/>
          <a:ln>
            <a:noFill/>
          </a:ln>
        </p:spPr>
        <p:txBody>
          <a:bodyPr spcFirstLastPara="1" wrap="square" lIns="91425" tIns="45700" rIns="91425" bIns="45700" anchor="t" anchorCtr="0">
            <a:normAutofit fontScale="925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90000"/>
              </a:lnSpc>
              <a:spcBef>
                <a:spcPts val="1000"/>
              </a:spcBef>
              <a:buClr>
                <a:srgbClr val="002060"/>
              </a:buClr>
              <a:buSzPts val="2400"/>
              <a:buFont typeface="Arial" pitchFamily="34" charset="0"/>
              <a:buNone/>
            </a:pPr>
            <a:r>
              <a:rPr lang="en-US" sz="2400" b="1" dirty="0">
                <a:solidFill>
                  <a:srgbClr val="002060"/>
                </a:solidFill>
                <a:latin typeface="Libre Franklin"/>
                <a:ea typeface="Libre Franklin"/>
                <a:cs typeface="Libre Franklin"/>
                <a:sym typeface="Libre Franklin"/>
              </a:rPr>
              <a:t>COMPARATIVE ALS ENROLMENT (2024-2025,2025-2026,2026-2027)</a:t>
            </a:r>
          </a:p>
        </p:txBody>
      </p:sp>
      <p:sp>
        <p:nvSpPr>
          <p:cNvPr id="12" name="Google Shape;105;g3a0c31a57f9_0_2">
            <a:extLst>
              <a:ext uri="{FF2B5EF4-FFF2-40B4-BE49-F238E27FC236}">
                <a16:creationId xmlns:a16="http://schemas.microsoft.com/office/drawing/2014/main" id="{1962A20D-D842-84EF-986E-8A5505E7EB3D}"/>
              </a:ext>
            </a:extLst>
          </p:cNvPr>
          <p:cNvSpPr txBox="1">
            <a:spLocks noGrp="1"/>
          </p:cNvSpPr>
          <p:nvPr>
            <p:ph type="sldNum" idx="12"/>
          </p:nvPr>
        </p:nvSpPr>
        <p:spPr>
          <a:xfrm>
            <a:off x="10201653" y="6779697"/>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PH">
                <a:solidFill>
                  <a:schemeClr val="dk1"/>
                </a:solidFill>
              </a:rPr>
              <a:t>8</a:t>
            </a:fld>
            <a:endParaRPr>
              <a:solidFill>
                <a:schemeClr val="dk1"/>
              </a:solidFill>
            </a:endParaRPr>
          </a:p>
        </p:txBody>
      </p:sp>
      <p:graphicFrame>
        <p:nvGraphicFramePr>
          <p:cNvPr id="3" name="Google Shape;127;p4">
            <a:extLst>
              <a:ext uri="{FF2B5EF4-FFF2-40B4-BE49-F238E27FC236}">
                <a16:creationId xmlns:a16="http://schemas.microsoft.com/office/drawing/2014/main" id="{780FC5FB-31AA-DD61-DE0C-755CD2A3BD7A}"/>
              </a:ext>
            </a:extLst>
          </p:cNvPr>
          <p:cNvGraphicFramePr/>
          <p:nvPr>
            <p:extLst>
              <p:ext uri="{D42A27DB-BD31-4B8C-83A1-F6EECF244321}">
                <p14:modId xmlns:p14="http://schemas.microsoft.com/office/powerpoint/2010/main" val="1562541912"/>
              </p:ext>
            </p:extLst>
          </p:nvPr>
        </p:nvGraphicFramePr>
        <p:xfrm>
          <a:off x="381000" y="605932"/>
          <a:ext cx="16764000" cy="9026486"/>
        </p:xfrm>
        <a:graphic>
          <a:graphicData uri="http://schemas.openxmlformats.org/drawingml/2006/table">
            <a:tbl>
              <a:tblPr>
                <a:noFill/>
              </a:tblPr>
              <a:tblGrid>
                <a:gridCol w="2438400">
                  <a:extLst>
                    <a:ext uri="{9D8B030D-6E8A-4147-A177-3AD203B41FA5}">
                      <a16:colId xmlns:a16="http://schemas.microsoft.com/office/drawing/2014/main" val="20000"/>
                    </a:ext>
                  </a:extLst>
                </a:gridCol>
                <a:gridCol w="3962400">
                  <a:extLst>
                    <a:ext uri="{9D8B030D-6E8A-4147-A177-3AD203B41FA5}">
                      <a16:colId xmlns:a16="http://schemas.microsoft.com/office/drawing/2014/main" val="20004"/>
                    </a:ext>
                  </a:extLst>
                </a:gridCol>
                <a:gridCol w="3672980">
                  <a:extLst>
                    <a:ext uri="{9D8B030D-6E8A-4147-A177-3AD203B41FA5}">
                      <a16:colId xmlns:a16="http://schemas.microsoft.com/office/drawing/2014/main" val="20005"/>
                    </a:ext>
                  </a:extLst>
                </a:gridCol>
                <a:gridCol w="3501328">
                  <a:extLst>
                    <a:ext uri="{9D8B030D-6E8A-4147-A177-3AD203B41FA5}">
                      <a16:colId xmlns:a16="http://schemas.microsoft.com/office/drawing/2014/main" val="20006"/>
                    </a:ext>
                  </a:extLst>
                </a:gridCol>
                <a:gridCol w="3188892">
                  <a:extLst>
                    <a:ext uri="{9D8B030D-6E8A-4147-A177-3AD203B41FA5}">
                      <a16:colId xmlns:a16="http://schemas.microsoft.com/office/drawing/2014/main" val="20007"/>
                    </a:ext>
                  </a:extLst>
                </a:gridCol>
              </a:tblGrid>
              <a:tr h="462569">
                <a:tc gridSpan="5">
                  <a:txBody>
                    <a:bodyPr/>
                    <a:lstStyle/>
                    <a:p>
                      <a:pPr marL="0" marR="0" lvl="0" indent="0" algn="ctr" defTabSz="914400" rtl="0" eaLnBrk="1" fontAlgn="auto" latinLnBrk="0" hangingPunct="1">
                        <a:lnSpc>
                          <a:spcPct val="115000"/>
                        </a:lnSpc>
                        <a:spcBef>
                          <a:spcPts val="0"/>
                        </a:spcBef>
                        <a:spcAft>
                          <a:spcPts val="1000"/>
                        </a:spcAft>
                        <a:buClrTx/>
                        <a:buSzTx/>
                        <a:buFontTx/>
                        <a:buNone/>
                        <a:tabLst/>
                        <a:defRPr/>
                      </a:pPr>
                      <a:r>
                        <a:rPr lang="en-US" sz="2800" b="1" dirty="0"/>
                        <a:t>MANTIBUGAO COMMUNITY LEARNING CENTER</a:t>
                      </a:r>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hMerge="1">
                  <a:txBody>
                    <a:bodyPr/>
                    <a:lstStyle/>
                    <a:p>
                      <a:pPr marL="0" lvl="0" indent="0" algn="ctr" rtl="0">
                        <a:lnSpc>
                          <a:spcPct val="115000"/>
                        </a:lnSpc>
                        <a:spcBef>
                          <a:spcPts val="0"/>
                        </a:spcBef>
                        <a:spcAft>
                          <a:spcPts val="1000"/>
                        </a:spcAft>
                        <a:buNone/>
                      </a:pPr>
                      <a:endParaRPr sz="2800" b="1"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hMerge="1">
                  <a:txBody>
                    <a:bodyPr/>
                    <a:lstStyle/>
                    <a:p>
                      <a:pPr marL="0" lvl="0" indent="0" algn="ctr" rtl="0">
                        <a:lnSpc>
                          <a:spcPct val="115000"/>
                        </a:lnSpc>
                        <a:spcBef>
                          <a:spcPts val="0"/>
                        </a:spcBef>
                        <a:spcAft>
                          <a:spcPts val="1000"/>
                        </a:spcAft>
                        <a:buNone/>
                      </a:pPr>
                      <a:endParaRPr sz="2800" b="1"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hMerge="1">
                  <a:txBody>
                    <a:bodyPr/>
                    <a:lstStyle/>
                    <a:p>
                      <a:pPr marL="0" lvl="0" indent="0" algn="ctr" rtl="0">
                        <a:lnSpc>
                          <a:spcPct val="115000"/>
                        </a:lnSpc>
                        <a:spcBef>
                          <a:spcPts val="0"/>
                        </a:spcBef>
                        <a:spcAft>
                          <a:spcPts val="1000"/>
                        </a:spcAft>
                        <a:buNone/>
                      </a:pPr>
                      <a:endParaRPr sz="2800" b="1"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hMerge="1">
                  <a:txBody>
                    <a:bodyPr/>
                    <a:lstStyle/>
                    <a:p>
                      <a:pPr marL="0" lvl="0" indent="0" algn="ctr" rtl="0">
                        <a:lnSpc>
                          <a:spcPct val="115000"/>
                        </a:lnSpc>
                        <a:spcBef>
                          <a:spcPts val="0"/>
                        </a:spcBef>
                        <a:spcAft>
                          <a:spcPts val="1000"/>
                        </a:spcAft>
                        <a:buNone/>
                      </a:pPr>
                      <a:endParaRPr sz="2800" b="1" dirty="0"/>
                    </a:p>
                  </a:txBody>
                  <a:tcPr marL="68575" marR="68575" marT="91425" marB="91425">
                    <a:lnL w="12700" cap="flat" cmpd="sng" algn="ctr">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2104425972"/>
                  </a:ext>
                </a:extLst>
              </a:tr>
              <a:tr h="462569">
                <a:tc>
                  <a:txBody>
                    <a:bodyPr/>
                    <a:lstStyle/>
                    <a:p>
                      <a:pPr marL="0" lvl="0" indent="0" algn="ctr" rtl="0">
                        <a:lnSpc>
                          <a:spcPct val="115000"/>
                        </a:lnSpc>
                        <a:spcBef>
                          <a:spcPts val="0"/>
                        </a:spcBef>
                        <a:spcAft>
                          <a:spcPts val="1000"/>
                        </a:spcAft>
                        <a:buNone/>
                      </a:pPr>
                      <a:r>
                        <a:rPr lang="en-US" sz="2800" b="1" dirty="0"/>
                        <a:t>SCHOOL YEAR</a:t>
                      </a:r>
                      <a:endParaRPr sz="2800" b="1" dirty="0"/>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2800" b="1" dirty="0"/>
                        <a:t>LEVEL</a:t>
                      </a:r>
                      <a:endParaRPr sz="2800" b="1" dirty="0"/>
                    </a:p>
                  </a:txBody>
                  <a:tcPr marL="68575" marR="68575" marT="91425" marB="91425">
                    <a:lnL w="12700" cap="flat" cmpd="sng" algn="ctr">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2800" b="1" dirty="0"/>
                        <a:t>ENROLMENT</a:t>
                      </a:r>
                      <a:endParaRPr sz="2800" b="1" dirty="0"/>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2800" b="1" dirty="0"/>
                        <a:t>COMPLETERS</a:t>
                      </a:r>
                      <a:endParaRPr sz="2800" b="1" dirty="0"/>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0" lvl="0" indent="0" algn="ctr" rtl="0">
                        <a:lnSpc>
                          <a:spcPct val="115000"/>
                        </a:lnSpc>
                        <a:spcBef>
                          <a:spcPts val="0"/>
                        </a:spcBef>
                        <a:spcAft>
                          <a:spcPts val="1000"/>
                        </a:spcAft>
                        <a:buNone/>
                      </a:pPr>
                      <a:r>
                        <a:rPr lang="en-US" sz="2800" b="1" dirty="0"/>
                        <a:t>PASSERS</a:t>
                      </a:r>
                      <a:endParaRPr sz="2800" b="1" dirty="0"/>
                    </a:p>
                  </a:txBody>
                  <a:tcPr marL="68575" marR="68575" marT="91425" marB="91425">
                    <a:lnL w="12700" cap="flat" cmpd="sng" algn="ctr">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0"/>
                  </a:ext>
                </a:extLst>
              </a:tr>
              <a:tr h="462569">
                <a:tc>
                  <a:txBody>
                    <a:bodyPr/>
                    <a:lstStyle/>
                    <a:p>
                      <a:pPr marL="0" lvl="0" indent="0" algn="l" rtl="0">
                        <a:lnSpc>
                          <a:spcPct val="115000"/>
                        </a:lnSpc>
                        <a:spcBef>
                          <a:spcPts val="0"/>
                        </a:spcBef>
                        <a:spcAft>
                          <a:spcPts val="1000"/>
                        </a:spcAft>
                        <a:buNone/>
                      </a:pPr>
                      <a:r>
                        <a:rPr lang="en-US" sz="2800" b="1" dirty="0"/>
                        <a:t>2024-2025</a:t>
                      </a:r>
                      <a:endParaRPr sz="2800" b="1" dirty="0"/>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accent1">
                        <a:lumMod val="20000"/>
                        <a:lumOff val="80000"/>
                      </a:schemeClr>
                    </a:solidFill>
                  </a:tcPr>
                </a:tc>
                <a:tc>
                  <a:txBody>
                    <a:bodyPr/>
                    <a:lstStyle/>
                    <a:p>
                      <a:pPr marL="0" lvl="0" indent="0" algn="ctr" rtl="0">
                        <a:lnSpc>
                          <a:spcPct val="115000"/>
                        </a:lnSpc>
                        <a:spcBef>
                          <a:spcPts val="0"/>
                        </a:spcBef>
                        <a:spcAft>
                          <a:spcPts val="1000"/>
                        </a:spcAft>
                        <a:buNone/>
                      </a:pPr>
                      <a:r>
                        <a:rPr lang="en-US" sz="2800" dirty="0"/>
                        <a:t>BLP</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chemeClr val="accent1">
                        <a:lumMod val="20000"/>
                        <a:lumOff val="80000"/>
                      </a:schemeClr>
                    </a:solidFill>
                  </a:tcPr>
                </a:tc>
                <a:tc>
                  <a:txBody>
                    <a:bodyPr/>
                    <a:lstStyle/>
                    <a:p>
                      <a:pPr marL="0" lvl="0" indent="0" algn="ctr" rtl="0">
                        <a:lnSpc>
                          <a:spcPct val="115000"/>
                        </a:lnSpc>
                        <a:spcBef>
                          <a:spcPts val="0"/>
                        </a:spcBef>
                        <a:spcAft>
                          <a:spcPts val="1000"/>
                        </a:spcAft>
                        <a:buNone/>
                      </a:pPr>
                      <a:r>
                        <a:rPr lang="en-US" sz="2800" dirty="0"/>
                        <a:t>2</a:t>
                      </a:r>
                      <a:endParaRPr sz="2800" dirty="0"/>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accent1">
                        <a:lumMod val="20000"/>
                        <a:lumOff val="80000"/>
                      </a:schemeClr>
                    </a:solidFill>
                  </a:tcPr>
                </a:tc>
                <a:tc>
                  <a:txBody>
                    <a:bodyPr/>
                    <a:lstStyle/>
                    <a:p>
                      <a:pPr marL="0" lvl="0" indent="0" algn="ctr" rtl="0">
                        <a:lnSpc>
                          <a:spcPct val="115000"/>
                        </a:lnSpc>
                        <a:spcBef>
                          <a:spcPts val="0"/>
                        </a:spcBef>
                        <a:spcAft>
                          <a:spcPts val="1000"/>
                        </a:spcAft>
                        <a:buNone/>
                      </a:pPr>
                      <a:r>
                        <a:rPr lang="en-US" sz="2800" dirty="0"/>
                        <a:t>2</a:t>
                      </a:r>
                      <a:endParaRPr sz="2800" dirty="0"/>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accent1">
                        <a:lumMod val="20000"/>
                        <a:lumOff val="80000"/>
                      </a:schemeClr>
                    </a:solidFill>
                  </a:tcPr>
                </a:tc>
                <a:tc>
                  <a:txBody>
                    <a:bodyPr/>
                    <a:lstStyle/>
                    <a:p>
                      <a:pPr marL="0" lvl="0" indent="0" algn="ctr" rtl="0">
                        <a:lnSpc>
                          <a:spcPct val="115000"/>
                        </a:lnSpc>
                        <a:spcBef>
                          <a:spcPts val="0"/>
                        </a:spcBef>
                        <a:spcAft>
                          <a:spcPts val="1000"/>
                        </a:spcAft>
                        <a:buNone/>
                      </a:pPr>
                      <a:r>
                        <a:rPr lang="en-US" sz="2800" dirty="0"/>
                        <a:t>0</a:t>
                      </a:r>
                      <a:endParaRPr sz="2800" dirty="0"/>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accent1">
                        <a:lumMod val="20000"/>
                        <a:lumOff val="80000"/>
                      </a:schemeClr>
                    </a:solidFill>
                  </a:tcPr>
                </a:tc>
                <a:extLst>
                  <a:ext uri="{0D108BD9-81ED-4DB2-BD59-A6C34878D82A}">
                    <a16:rowId xmlns:a16="http://schemas.microsoft.com/office/drawing/2014/main" val="10001"/>
                  </a:ext>
                </a:extLst>
              </a:tr>
              <a:tr h="462569">
                <a:tc>
                  <a:txBody>
                    <a:bodyPr/>
                    <a:lstStyle/>
                    <a:p>
                      <a:pPr marL="0" lvl="0" indent="0" algn="l" rtl="0">
                        <a:lnSpc>
                          <a:spcPct val="115000"/>
                        </a:lnSpc>
                        <a:spcBef>
                          <a:spcPts val="0"/>
                        </a:spcBef>
                        <a:spcAft>
                          <a:spcPts val="1000"/>
                        </a:spcAft>
                        <a:buNone/>
                      </a:pPr>
                      <a:endParaRPr sz="2800" b="1" dirty="0"/>
                    </a:p>
                  </a:txBody>
                  <a:tcPr marL="68575" marR="68575" marT="91425" marB="91425">
                    <a:lnL w="12700" cap="flat" cmpd="sng">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accent1">
                        <a:lumMod val="20000"/>
                        <a:lumOff val="80000"/>
                      </a:schemeClr>
                    </a:solidFill>
                  </a:tcPr>
                </a:tc>
                <a:tc>
                  <a:txBody>
                    <a:bodyPr/>
                    <a:lstStyle/>
                    <a:p>
                      <a:pPr marL="0" lvl="0" indent="0" algn="ctr" rtl="0">
                        <a:lnSpc>
                          <a:spcPct val="115000"/>
                        </a:lnSpc>
                        <a:spcBef>
                          <a:spcPts val="0"/>
                        </a:spcBef>
                        <a:spcAft>
                          <a:spcPts val="1000"/>
                        </a:spcAft>
                        <a:buNone/>
                      </a:pPr>
                      <a:r>
                        <a:rPr lang="en-US" sz="2800" dirty="0"/>
                        <a:t>ELEMENTARY</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chemeClr val="accent1">
                        <a:lumMod val="20000"/>
                        <a:lumOff val="80000"/>
                      </a:schemeClr>
                    </a:solidFill>
                  </a:tcPr>
                </a:tc>
                <a:tc>
                  <a:txBody>
                    <a:bodyPr/>
                    <a:lstStyle/>
                    <a:p>
                      <a:pPr marL="0" lvl="0" indent="0" algn="ctr" rtl="0">
                        <a:lnSpc>
                          <a:spcPct val="115000"/>
                        </a:lnSpc>
                        <a:spcBef>
                          <a:spcPts val="0"/>
                        </a:spcBef>
                        <a:spcAft>
                          <a:spcPts val="1000"/>
                        </a:spcAft>
                        <a:buNone/>
                      </a:pPr>
                      <a:r>
                        <a:rPr lang="en-US" sz="2800" dirty="0"/>
                        <a:t>7</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accent1">
                        <a:lumMod val="20000"/>
                        <a:lumOff val="80000"/>
                      </a:schemeClr>
                    </a:solidFill>
                  </a:tcPr>
                </a:tc>
                <a:tc>
                  <a:txBody>
                    <a:bodyPr/>
                    <a:lstStyle/>
                    <a:p>
                      <a:pPr marL="0" lvl="0" indent="0" algn="ctr" rtl="0">
                        <a:lnSpc>
                          <a:spcPct val="115000"/>
                        </a:lnSpc>
                        <a:spcBef>
                          <a:spcPts val="0"/>
                        </a:spcBef>
                        <a:spcAft>
                          <a:spcPts val="1000"/>
                        </a:spcAft>
                        <a:buNone/>
                      </a:pPr>
                      <a:r>
                        <a:rPr lang="en-US" sz="2800" dirty="0"/>
                        <a:t>4</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accent1">
                        <a:lumMod val="20000"/>
                        <a:lumOff val="80000"/>
                      </a:schemeClr>
                    </a:solidFill>
                  </a:tcPr>
                </a:tc>
                <a:tc>
                  <a:txBody>
                    <a:bodyPr/>
                    <a:lstStyle/>
                    <a:p>
                      <a:pPr marL="0" lvl="0" indent="0" algn="ctr" rtl="0">
                        <a:lnSpc>
                          <a:spcPct val="115000"/>
                        </a:lnSpc>
                        <a:spcBef>
                          <a:spcPts val="0"/>
                        </a:spcBef>
                        <a:spcAft>
                          <a:spcPts val="1000"/>
                        </a:spcAft>
                        <a:buNone/>
                      </a:pPr>
                      <a:r>
                        <a:rPr lang="en-US" sz="2800" dirty="0"/>
                        <a:t>3</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accent1">
                        <a:lumMod val="20000"/>
                        <a:lumOff val="80000"/>
                      </a:schemeClr>
                    </a:solidFill>
                  </a:tcPr>
                </a:tc>
                <a:extLst>
                  <a:ext uri="{0D108BD9-81ED-4DB2-BD59-A6C34878D82A}">
                    <a16:rowId xmlns:a16="http://schemas.microsoft.com/office/drawing/2014/main" val="10003"/>
                  </a:ext>
                </a:extLst>
              </a:tr>
              <a:tr h="462569">
                <a:tc>
                  <a:txBody>
                    <a:bodyPr/>
                    <a:lstStyle/>
                    <a:p>
                      <a:pPr marL="0" lvl="0" indent="0" algn="l" rtl="0">
                        <a:lnSpc>
                          <a:spcPct val="115000"/>
                        </a:lnSpc>
                        <a:spcBef>
                          <a:spcPts val="0"/>
                        </a:spcBef>
                        <a:spcAft>
                          <a:spcPts val="1000"/>
                        </a:spcAft>
                        <a:buNone/>
                      </a:pPr>
                      <a:endParaRPr sz="2800" b="1" dirty="0"/>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chemeClr val="accent1">
                        <a:lumMod val="20000"/>
                        <a:lumOff val="80000"/>
                      </a:schemeClr>
                    </a:solidFill>
                  </a:tcPr>
                </a:tc>
                <a:tc>
                  <a:txBody>
                    <a:bodyPr/>
                    <a:lstStyle/>
                    <a:p>
                      <a:pPr marL="0" lvl="0" indent="0" algn="ctr" rtl="0">
                        <a:lnSpc>
                          <a:spcPct val="115000"/>
                        </a:lnSpc>
                        <a:spcBef>
                          <a:spcPts val="0"/>
                        </a:spcBef>
                        <a:spcAft>
                          <a:spcPts val="1000"/>
                        </a:spcAft>
                        <a:buNone/>
                      </a:pPr>
                      <a:r>
                        <a:rPr lang="en-US" sz="2800" dirty="0"/>
                        <a:t>JUNIOR HIGH SCHOOL</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chemeClr val="accent1">
                        <a:lumMod val="20000"/>
                        <a:lumOff val="80000"/>
                      </a:schemeClr>
                    </a:solidFill>
                  </a:tcPr>
                </a:tc>
                <a:tc>
                  <a:txBody>
                    <a:bodyPr/>
                    <a:lstStyle/>
                    <a:p>
                      <a:pPr marL="0" lvl="0" indent="0" algn="ctr" rtl="0">
                        <a:lnSpc>
                          <a:spcPct val="115000"/>
                        </a:lnSpc>
                        <a:spcBef>
                          <a:spcPts val="0"/>
                        </a:spcBef>
                        <a:spcAft>
                          <a:spcPts val="1000"/>
                        </a:spcAft>
                        <a:buNone/>
                      </a:pPr>
                      <a:r>
                        <a:rPr lang="en-US" sz="2800" dirty="0"/>
                        <a:t>24</a:t>
                      </a:r>
                      <a:endParaRPr sz="2800" dirty="0"/>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chemeClr val="accent1">
                        <a:lumMod val="20000"/>
                        <a:lumOff val="80000"/>
                      </a:schemeClr>
                    </a:solidFill>
                  </a:tcPr>
                </a:tc>
                <a:tc>
                  <a:txBody>
                    <a:bodyPr/>
                    <a:lstStyle/>
                    <a:p>
                      <a:pPr marL="0" lvl="0" indent="0" algn="ctr" rtl="0">
                        <a:lnSpc>
                          <a:spcPct val="115000"/>
                        </a:lnSpc>
                        <a:spcBef>
                          <a:spcPts val="0"/>
                        </a:spcBef>
                        <a:spcAft>
                          <a:spcPts val="1000"/>
                        </a:spcAft>
                        <a:buNone/>
                      </a:pPr>
                      <a:r>
                        <a:rPr lang="en-US" sz="2800" dirty="0"/>
                        <a:t>15</a:t>
                      </a:r>
                      <a:endParaRPr sz="2800" dirty="0"/>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chemeClr val="accent1">
                        <a:lumMod val="20000"/>
                        <a:lumOff val="80000"/>
                      </a:schemeClr>
                    </a:solidFill>
                  </a:tcPr>
                </a:tc>
                <a:tc>
                  <a:txBody>
                    <a:bodyPr/>
                    <a:lstStyle/>
                    <a:p>
                      <a:pPr marL="0" lvl="0" indent="0" algn="ctr" rtl="0">
                        <a:lnSpc>
                          <a:spcPct val="115000"/>
                        </a:lnSpc>
                        <a:spcBef>
                          <a:spcPts val="0"/>
                        </a:spcBef>
                        <a:spcAft>
                          <a:spcPts val="1000"/>
                        </a:spcAft>
                        <a:buNone/>
                      </a:pPr>
                      <a:r>
                        <a:rPr lang="en-US" sz="2800" dirty="0"/>
                        <a:t>10</a:t>
                      </a:r>
                      <a:endParaRPr sz="2800" dirty="0"/>
                    </a:p>
                  </a:txBody>
                  <a:tcPr marL="68575" marR="68575" marT="91425" marB="914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chemeClr val="accent1">
                        <a:lumMod val="20000"/>
                        <a:lumOff val="80000"/>
                      </a:schemeClr>
                    </a:solidFill>
                  </a:tcPr>
                </a:tc>
                <a:extLst>
                  <a:ext uri="{0D108BD9-81ED-4DB2-BD59-A6C34878D82A}">
                    <a16:rowId xmlns:a16="http://schemas.microsoft.com/office/drawing/2014/main" val="10004"/>
                  </a:ext>
                </a:extLst>
              </a:tr>
              <a:tr h="462569">
                <a:tc>
                  <a:txBody>
                    <a:bodyPr/>
                    <a:lstStyle/>
                    <a:p>
                      <a:pPr marL="0" lvl="0" indent="0" algn="r" rtl="0">
                        <a:lnSpc>
                          <a:spcPct val="115000"/>
                        </a:lnSpc>
                        <a:spcBef>
                          <a:spcPts val="0"/>
                        </a:spcBef>
                        <a:spcAft>
                          <a:spcPts val="1000"/>
                        </a:spcAft>
                        <a:buNone/>
                      </a:pPr>
                      <a:endParaRPr sz="2800" b="1" dirty="0"/>
                    </a:p>
                  </a:txBody>
                  <a:tcPr marL="68575" marR="68575" marT="91425" marB="91425">
                    <a:lnL w="12700" cap="flat" cmpd="sng">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chemeClr val="accent1">
                        <a:lumMod val="20000"/>
                        <a:lumOff val="80000"/>
                      </a:schemeClr>
                    </a:solidFill>
                  </a:tcPr>
                </a:tc>
                <a:tc>
                  <a:txBody>
                    <a:bodyPr/>
                    <a:lstStyle/>
                    <a:p>
                      <a:pPr marL="0" marR="0" lvl="0" indent="0" algn="r" defTabSz="914400" rtl="0" eaLnBrk="1" fontAlgn="auto" latinLnBrk="0" hangingPunct="1">
                        <a:lnSpc>
                          <a:spcPct val="115000"/>
                        </a:lnSpc>
                        <a:spcBef>
                          <a:spcPts val="0"/>
                        </a:spcBef>
                        <a:spcAft>
                          <a:spcPts val="1000"/>
                        </a:spcAft>
                        <a:buClrTx/>
                        <a:buSzTx/>
                        <a:buFontTx/>
                        <a:buNone/>
                        <a:tabLst/>
                        <a:defRPr/>
                      </a:pPr>
                      <a:r>
                        <a:rPr lang="en-US" sz="2800" b="1" dirty="0"/>
                        <a:t>TOTAL</a:t>
                      </a:r>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92D050"/>
                    </a:solidFill>
                  </a:tcPr>
                </a:tc>
                <a:tc>
                  <a:txBody>
                    <a:bodyPr/>
                    <a:lstStyle/>
                    <a:p>
                      <a:pPr marL="0" lvl="0" indent="0" algn="ctr" rtl="0">
                        <a:lnSpc>
                          <a:spcPct val="115000"/>
                        </a:lnSpc>
                        <a:spcBef>
                          <a:spcPts val="0"/>
                        </a:spcBef>
                        <a:spcAft>
                          <a:spcPts val="1000"/>
                        </a:spcAft>
                        <a:buNone/>
                      </a:pPr>
                      <a:r>
                        <a:rPr lang="en-US" sz="2800" b="1" dirty="0"/>
                        <a:t>33</a:t>
                      </a:r>
                      <a:endParaRPr sz="2800" b="1"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92D050"/>
                    </a:solidFill>
                  </a:tcPr>
                </a:tc>
                <a:tc>
                  <a:txBody>
                    <a:bodyPr/>
                    <a:lstStyle/>
                    <a:p>
                      <a:pPr marL="0" lvl="0" indent="0" algn="ctr" rtl="0">
                        <a:lnSpc>
                          <a:spcPct val="115000"/>
                        </a:lnSpc>
                        <a:spcBef>
                          <a:spcPts val="0"/>
                        </a:spcBef>
                        <a:spcAft>
                          <a:spcPts val="1000"/>
                        </a:spcAft>
                        <a:buNone/>
                      </a:pPr>
                      <a:r>
                        <a:rPr lang="en-US" sz="2800" b="1" dirty="0"/>
                        <a:t>30</a:t>
                      </a:r>
                      <a:endParaRPr sz="2800" b="1"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92D050"/>
                    </a:solidFill>
                  </a:tcPr>
                </a:tc>
                <a:tc>
                  <a:txBody>
                    <a:bodyPr/>
                    <a:lstStyle/>
                    <a:p>
                      <a:pPr marL="0" lvl="0" indent="0" algn="ctr" rtl="0">
                        <a:lnSpc>
                          <a:spcPct val="115000"/>
                        </a:lnSpc>
                        <a:spcBef>
                          <a:spcPts val="0"/>
                        </a:spcBef>
                        <a:spcAft>
                          <a:spcPts val="1000"/>
                        </a:spcAft>
                        <a:buNone/>
                      </a:pPr>
                      <a:r>
                        <a:rPr lang="en-US" sz="2800" b="1" dirty="0"/>
                        <a:t>13</a:t>
                      </a:r>
                      <a:endParaRPr sz="2800" b="1" dirty="0"/>
                    </a:p>
                  </a:txBody>
                  <a:tcPr marL="68575" marR="68575" marT="91425" marB="91425">
                    <a:lnL w="12700" cap="flat" cmpd="sng" algn="ctr">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92D050"/>
                    </a:solidFill>
                  </a:tcPr>
                </a:tc>
                <a:extLst>
                  <a:ext uri="{0D108BD9-81ED-4DB2-BD59-A6C34878D82A}">
                    <a16:rowId xmlns:a16="http://schemas.microsoft.com/office/drawing/2014/main" val="1238356282"/>
                  </a:ext>
                </a:extLst>
              </a:tr>
              <a:tr h="462569">
                <a:tc>
                  <a:txBody>
                    <a:bodyPr/>
                    <a:lstStyle/>
                    <a:p>
                      <a:pPr marL="0" lvl="0" indent="0" algn="l" rtl="0">
                        <a:lnSpc>
                          <a:spcPct val="115000"/>
                        </a:lnSpc>
                        <a:spcBef>
                          <a:spcPts val="0"/>
                        </a:spcBef>
                        <a:spcAft>
                          <a:spcPts val="1000"/>
                        </a:spcAft>
                        <a:buNone/>
                      </a:pPr>
                      <a:r>
                        <a:rPr lang="en-US" sz="2400" b="1" dirty="0"/>
                        <a:t>2025-2026</a:t>
                      </a:r>
                    </a:p>
                  </a:txBody>
                  <a:tcPr marL="68575" marR="68575" marT="91425" marB="91425">
                    <a:lnL w="12700" cap="flat" cmpd="sng">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chemeClr val="accent2">
                        <a:lumMod val="20000"/>
                        <a:lumOff val="80000"/>
                      </a:schemeClr>
                    </a:solidFill>
                  </a:tcPr>
                </a:tc>
                <a:tc>
                  <a:txBody>
                    <a:bodyPr/>
                    <a:lstStyle/>
                    <a:p>
                      <a:pPr marL="0" lvl="0" indent="0" algn="ctr" rtl="0">
                        <a:lnSpc>
                          <a:spcPct val="115000"/>
                        </a:lnSpc>
                        <a:spcBef>
                          <a:spcPts val="0"/>
                        </a:spcBef>
                        <a:spcAft>
                          <a:spcPts val="1000"/>
                        </a:spcAft>
                        <a:buNone/>
                      </a:pPr>
                      <a:r>
                        <a:rPr lang="en-US" sz="2800" dirty="0"/>
                        <a:t>BLP</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chemeClr val="accent2">
                        <a:lumMod val="20000"/>
                        <a:lumOff val="80000"/>
                      </a:schemeClr>
                    </a:solidFill>
                  </a:tcPr>
                </a:tc>
                <a:tc>
                  <a:txBody>
                    <a:bodyPr/>
                    <a:lstStyle/>
                    <a:p>
                      <a:pPr marL="0" lvl="0" indent="0" algn="ctr" rtl="0">
                        <a:lnSpc>
                          <a:spcPct val="115000"/>
                        </a:lnSpc>
                        <a:spcBef>
                          <a:spcPts val="0"/>
                        </a:spcBef>
                        <a:spcAft>
                          <a:spcPts val="1000"/>
                        </a:spcAft>
                        <a:buNone/>
                      </a:pPr>
                      <a:r>
                        <a:rPr lang="en-US" sz="2800" dirty="0"/>
                        <a:t>0</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chemeClr val="accent2">
                        <a:lumMod val="20000"/>
                        <a:lumOff val="80000"/>
                      </a:schemeClr>
                    </a:solidFill>
                  </a:tcPr>
                </a:tc>
                <a:tc>
                  <a:txBody>
                    <a:bodyPr/>
                    <a:lstStyle/>
                    <a:p>
                      <a:pPr marL="0" lvl="0" indent="0" algn="ctr" rtl="0">
                        <a:lnSpc>
                          <a:spcPct val="115000"/>
                        </a:lnSpc>
                        <a:spcBef>
                          <a:spcPts val="0"/>
                        </a:spcBef>
                        <a:spcAft>
                          <a:spcPts val="1000"/>
                        </a:spcAft>
                        <a:buNone/>
                      </a:pPr>
                      <a:r>
                        <a:rPr lang="en-US" sz="2800" dirty="0"/>
                        <a:t>0</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chemeClr val="accent2">
                        <a:lumMod val="20000"/>
                        <a:lumOff val="80000"/>
                      </a:schemeClr>
                    </a:solidFill>
                  </a:tcPr>
                </a:tc>
                <a:tc>
                  <a:txBody>
                    <a:bodyPr/>
                    <a:lstStyle/>
                    <a:p>
                      <a:pPr marL="0" lvl="0" indent="0" algn="ctr" rtl="0">
                        <a:lnSpc>
                          <a:spcPct val="115000"/>
                        </a:lnSpc>
                        <a:spcBef>
                          <a:spcPts val="0"/>
                        </a:spcBef>
                        <a:spcAft>
                          <a:spcPts val="1000"/>
                        </a:spcAft>
                        <a:buNone/>
                      </a:pPr>
                      <a:r>
                        <a:rPr lang="en-US" sz="2800" dirty="0"/>
                        <a:t>0</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chemeClr val="accent2">
                        <a:lumMod val="20000"/>
                        <a:lumOff val="80000"/>
                      </a:schemeClr>
                    </a:solidFill>
                  </a:tcPr>
                </a:tc>
                <a:extLst>
                  <a:ext uri="{0D108BD9-81ED-4DB2-BD59-A6C34878D82A}">
                    <a16:rowId xmlns:a16="http://schemas.microsoft.com/office/drawing/2014/main" val="2586010004"/>
                  </a:ext>
                </a:extLst>
              </a:tr>
              <a:tr h="462569">
                <a:tc>
                  <a:txBody>
                    <a:bodyPr/>
                    <a:lstStyle/>
                    <a:p>
                      <a:pPr marL="0" lvl="0" indent="0" algn="l" rtl="0">
                        <a:lnSpc>
                          <a:spcPct val="115000"/>
                        </a:lnSpc>
                        <a:spcBef>
                          <a:spcPts val="0"/>
                        </a:spcBef>
                        <a:spcAft>
                          <a:spcPts val="1000"/>
                        </a:spcAft>
                        <a:buNone/>
                      </a:pPr>
                      <a:endParaRPr sz="2400" b="1" dirty="0"/>
                    </a:p>
                  </a:txBody>
                  <a:tcPr marL="68575" marR="68575" marT="91425" marB="91425">
                    <a:lnL w="12700" cap="flat" cmpd="sng">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chemeClr val="accent2">
                        <a:lumMod val="20000"/>
                        <a:lumOff val="80000"/>
                      </a:schemeClr>
                    </a:solidFill>
                  </a:tcPr>
                </a:tc>
                <a:tc>
                  <a:txBody>
                    <a:bodyPr/>
                    <a:lstStyle/>
                    <a:p>
                      <a:pPr marL="0" lvl="0" indent="0" algn="ctr" rtl="0">
                        <a:lnSpc>
                          <a:spcPct val="115000"/>
                        </a:lnSpc>
                        <a:spcBef>
                          <a:spcPts val="0"/>
                        </a:spcBef>
                        <a:spcAft>
                          <a:spcPts val="1000"/>
                        </a:spcAft>
                        <a:buNone/>
                      </a:pPr>
                      <a:r>
                        <a:rPr lang="en-US" sz="2800" dirty="0"/>
                        <a:t>ELEMENTARY</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chemeClr val="accent2">
                        <a:lumMod val="20000"/>
                        <a:lumOff val="80000"/>
                      </a:schemeClr>
                    </a:solidFill>
                  </a:tcPr>
                </a:tc>
                <a:tc>
                  <a:txBody>
                    <a:bodyPr/>
                    <a:lstStyle/>
                    <a:p>
                      <a:pPr marL="0" lvl="0" indent="0" algn="ctr" rtl="0">
                        <a:lnSpc>
                          <a:spcPct val="115000"/>
                        </a:lnSpc>
                        <a:spcBef>
                          <a:spcPts val="0"/>
                        </a:spcBef>
                        <a:spcAft>
                          <a:spcPts val="1000"/>
                        </a:spcAft>
                        <a:buNone/>
                      </a:pPr>
                      <a:r>
                        <a:rPr lang="en-US" sz="2800" dirty="0"/>
                        <a:t>12</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chemeClr val="accent2">
                        <a:lumMod val="20000"/>
                        <a:lumOff val="80000"/>
                      </a:schemeClr>
                    </a:solidFill>
                  </a:tcPr>
                </a:tc>
                <a:tc>
                  <a:txBody>
                    <a:bodyPr/>
                    <a:lstStyle/>
                    <a:p>
                      <a:pPr marL="0" lvl="0" indent="0" algn="ctr" rtl="0">
                        <a:lnSpc>
                          <a:spcPct val="115000"/>
                        </a:lnSpc>
                        <a:spcBef>
                          <a:spcPts val="0"/>
                        </a:spcBef>
                        <a:spcAft>
                          <a:spcPts val="1000"/>
                        </a:spcAft>
                        <a:buNone/>
                      </a:pPr>
                      <a:r>
                        <a:rPr lang="en-US" sz="2800" dirty="0"/>
                        <a:t>5</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chemeClr val="accent2">
                        <a:lumMod val="20000"/>
                        <a:lumOff val="80000"/>
                      </a:schemeClr>
                    </a:solidFill>
                  </a:tcPr>
                </a:tc>
                <a:tc>
                  <a:txBody>
                    <a:bodyPr/>
                    <a:lstStyle/>
                    <a:p>
                      <a:pPr marL="0" lvl="0" indent="0" algn="ctr" rtl="0">
                        <a:lnSpc>
                          <a:spcPct val="115000"/>
                        </a:lnSpc>
                        <a:spcBef>
                          <a:spcPts val="0"/>
                        </a:spcBef>
                        <a:spcAft>
                          <a:spcPts val="1000"/>
                        </a:spcAft>
                        <a:buNone/>
                      </a:pPr>
                      <a:r>
                        <a:rPr lang="en-US" sz="2800" dirty="0"/>
                        <a:t>2</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chemeClr val="accent2">
                        <a:lumMod val="20000"/>
                        <a:lumOff val="80000"/>
                      </a:schemeClr>
                    </a:solidFill>
                  </a:tcPr>
                </a:tc>
                <a:extLst>
                  <a:ext uri="{0D108BD9-81ED-4DB2-BD59-A6C34878D82A}">
                    <a16:rowId xmlns:a16="http://schemas.microsoft.com/office/drawing/2014/main" val="555998141"/>
                  </a:ext>
                </a:extLst>
              </a:tr>
              <a:tr h="462569">
                <a:tc>
                  <a:txBody>
                    <a:bodyPr/>
                    <a:lstStyle/>
                    <a:p>
                      <a:pPr marL="0" lvl="0" indent="0" algn="l" rtl="0">
                        <a:lnSpc>
                          <a:spcPct val="115000"/>
                        </a:lnSpc>
                        <a:spcBef>
                          <a:spcPts val="0"/>
                        </a:spcBef>
                        <a:spcAft>
                          <a:spcPts val="1000"/>
                        </a:spcAft>
                        <a:buNone/>
                      </a:pPr>
                      <a:endParaRPr sz="2400" b="1" dirty="0"/>
                    </a:p>
                  </a:txBody>
                  <a:tcPr marL="68575" marR="68575" marT="91425" marB="91425">
                    <a:lnL w="12700" cap="flat" cmpd="sng">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chemeClr val="accent2">
                        <a:lumMod val="20000"/>
                        <a:lumOff val="80000"/>
                      </a:schemeClr>
                    </a:solidFill>
                  </a:tcPr>
                </a:tc>
                <a:tc>
                  <a:txBody>
                    <a:bodyPr/>
                    <a:lstStyle/>
                    <a:p>
                      <a:pPr marL="0" lvl="0" indent="0" algn="ctr" rtl="0">
                        <a:lnSpc>
                          <a:spcPct val="115000"/>
                        </a:lnSpc>
                        <a:spcBef>
                          <a:spcPts val="0"/>
                        </a:spcBef>
                        <a:spcAft>
                          <a:spcPts val="1000"/>
                        </a:spcAft>
                        <a:buNone/>
                      </a:pPr>
                      <a:r>
                        <a:rPr lang="en-US" sz="2800" dirty="0"/>
                        <a:t>JUNIOR HIGH SCHOOL</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chemeClr val="accent2">
                        <a:lumMod val="20000"/>
                        <a:lumOff val="80000"/>
                      </a:schemeClr>
                    </a:solidFill>
                  </a:tcPr>
                </a:tc>
                <a:tc>
                  <a:txBody>
                    <a:bodyPr/>
                    <a:lstStyle/>
                    <a:p>
                      <a:pPr marL="0" lvl="0" indent="0" algn="ctr" rtl="0">
                        <a:lnSpc>
                          <a:spcPct val="115000"/>
                        </a:lnSpc>
                        <a:spcBef>
                          <a:spcPts val="0"/>
                        </a:spcBef>
                        <a:spcAft>
                          <a:spcPts val="1000"/>
                        </a:spcAft>
                        <a:buNone/>
                      </a:pPr>
                      <a:r>
                        <a:rPr lang="en-US" sz="2800" dirty="0"/>
                        <a:t>11</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chemeClr val="accent2">
                        <a:lumMod val="20000"/>
                        <a:lumOff val="80000"/>
                      </a:schemeClr>
                    </a:solidFill>
                  </a:tcPr>
                </a:tc>
                <a:tc>
                  <a:txBody>
                    <a:bodyPr/>
                    <a:lstStyle/>
                    <a:p>
                      <a:pPr marL="0" lvl="0" indent="0" algn="ctr" rtl="0">
                        <a:lnSpc>
                          <a:spcPct val="115000"/>
                        </a:lnSpc>
                        <a:spcBef>
                          <a:spcPts val="0"/>
                        </a:spcBef>
                        <a:spcAft>
                          <a:spcPts val="1000"/>
                        </a:spcAft>
                        <a:buNone/>
                      </a:pPr>
                      <a:r>
                        <a:rPr lang="en-US" sz="2800" dirty="0"/>
                        <a:t>10</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chemeClr val="accent2">
                        <a:lumMod val="20000"/>
                        <a:lumOff val="80000"/>
                      </a:schemeClr>
                    </a:solidFill>
                  </a:tcPr>
                </a:tc>
                <a:tc>
                  <a:txBody>
                    <a:bodyPr/>
                    <a:lstStyle/>
                    <a:p>
                      <a:pPr marL="0" lvl="0" indent="0" algn="ctr" rtl="0">
                        <a:lnSpc>
                          <a:spcPct val="115000"/>
                        </a:lnSpc>
                        <a:spcBef>
                          <a:spcPts val="0"/>
                        </a:spcBef>
                        <a:spcAft>
                          <a:spcPts val="1000"/>
                        </a:spcAft>
                        <a:buNone/>
                      </a:pPr>
                      <a:r>
                        <a:rPr lang="en-US" sz="2800" dirty="0"/>
                        <a:t>7</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chemeClr val="accent2">
                        <a:lumMod val="20000"/>
                        <a:lumOff val="80000"/>
                      </a:schemeClr>
                    </a:solidFill>
                  </a:tcPr>
                </a:tc>
                <a:extLst>
                  <a:ext uri="{0D108BD9-81ED-4DB2-BD59-A6C34878D82A}">
                    <a16:rowId xmlns:a16="http://schemas.microsoft.com/office/drawing/2014/main" val="4246843505"/>
                  </a:ext>
                </a:extLst>
              </a:tr>
              <a:tr h="462569">
                <a:tc>
                  <a:txBody>
                    <a:bodyPr/>
                    <a:lstStyle/>
                    <a:p>
                      <a:pPr marL="0" lvl="0" indent="0" algn="r" rtl="0">
                        <a:lnSpc>
                          <a:spcPct val="115000"/>
                        </a:lnSpc>
                        <a:spcBef>
                          <a:spcPts val="0"/>
                        </a:spcBef>
                        <a:spcAft>
                          <a:spcPts val="1000"/>
                        </a:spcAft>
                        <a:buNone/>
                      </a:pPr>
                      <a:endParaRPr sz="2400" b="1" dirty="0"/>
                    </a:p>
                  </a:txBody>
                  <a:tcPr marL="68575" marR="68575" marT="91425" marB="91425">
                    <a:lnL w="12700" cap="flat" cmpd="sng">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chemeClr val="accent2">
                        <a:lumMod val="20000"/>
                        <a:lumOff val="80000"/>
                      </a:schemeClr>
                    </a:solidFill>
                  </a:tcPr>
                </a:tc>
                <a:tc>
                  <a:txBody>
                    <a:bodyPr/>
                    <a:lstStyle/>
                    <a:p>
                      <a:pPr marL="0" marR="0" lvl="0" indent="0" algn="r" defTabSz="914400" rtl="0" eaLnBrk="1" fontAlgn="auto" latinLnBrk="0" hangingPunct="1">
                        <a:lnSpc>
                          <a:spcPct val="115000"/>
                        </a:lnSpc>
                        <a:spcBef>
                          <a:spcPts val="0"/>
                        </a:spcBef>
                        <a:spcAft>
                          <a:spcPts val="1000"/>
                        </a:spcAft>
                        <a:buClrTx/>
                        <a:buSzTx/>
                        <a:buFontTx/>
                        <a:buNone/>
                        <a:tabLst/>
                        <a:defRPr/>
                      </a:pPr>
                      <a:r>
                        <a:rPr lang="en-US" sz="2800" b="1" dirty="0"/>
                        <a:t>TOTAL</a:t>
                      </a:r>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92D050"/>
                    </a:solidFill>
                  </a:tcPr>
                </a:tc>
                <a:tc>
                  <a:txBody>
                    <a:bodyPr/>
                    <a:lstStyle/>
                    <a:p>
                      <a:pPr marL="0" lvl="0" indent="0" algn="ctr" rtl="0">
                        <a:lnSpc>
                          <a:spcPct val="115000"/>
                        </a:lnSpc>
                        <a:spcBef>
                          <a:spcPts val="0"/>
                        </a:spcBef>
                        <a:spcAft>
                          <a:spcPts val="1000"/>
                        </a:spcAft>
                        <a:buNone/>
                      </a:pPr>
                      <a:r>
                        <a:rPr lang="en-US" sz="2800" b="1" dirty="0"/>
                        <a:t>23</a:t>
                      </a:r>
                      <a:endParaRPr sz="2800" b="1"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92D050"/>
                    </a:solidFill>
                  </a:tcPr>
                </a:tc>
                <a:tc>
                  <a:txBody>
                    <a:bodyPr/>
                    <a:lstStyle/>
                    <a:p>
                      <a:pPr marL="0" lvl="0" indent="0" algn="ctr" rtl="0">
                        <a:lnSpc>
                          <a:spcPct val="115000"/>
                        </a:lnSpc>
                        <a:spcBef>
                          <a:spcPts val="0"/>
                        </a:spcBef>
                        <a:spcAft>
                          <a:spcPts val="1000"/>
                        </a:spcAft>
                        <a:buNone/>
                      </a:pPr>
                      <a:r>
                        <a:rPr lang="en-US" sz="2800" b="1" dirty="0"/>
                        <a:t>15</a:t>
                      </a:r>
                      <a:endParaRPr sz="2800" b="1"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92D050"/>
                    </a:solidFill>
                  </a:tcPr>
                </a:tc>
                <a:tc>
                  <a:txBody>
                    <a:bodyPr/>
                    <a:lstStyle/>
                    <a:p>
                      <a:pPr marL="0" lvl="0" indent="0" algn="ctr" rtl="0">
                        <a:lnSpc>
                          <a:spcPct val="115000"/>
                        </a:lnSpc>
                        <a:spcBef>
                          <a:spcPts val="0"/>
                        </a:spcBef>
                        <a:spcAft>
                          <a:spcPts val="1000"/>
                        </a:spcAft>
                        <a:buNone/>
                      </a:pPr>
                      <a:r>
                        <a:rPr lang="en-US" sz="2800" b="1" dirty="0"/>
                        <a:t>9</a:t>
                      </a:r>
                      <a:endParaRPr sz="2800" b="1" dirty="0"/>
                    </a:p>
                  </a:txBody>
                  <a:tcPr marL="68575" marR="68575" marT="91425" marB="91425">
                    <a:lnL w="12700" cap="flat" cmpd="sng" algn="ctr">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rgbClr val="92D050"/>
                    </a:solidFill>
                  </a:tcPr>
                </a:tc>
                <a:extLst>
                  <a:ext uri="{0D108BD9-81ED-4DB2-BD59-A6C34878D82A}">
                    <a16:rowId xmlns:a16="http://schemas.microsoft.com/office/drawing/2014/main" val="2316512761"/>
                  </a:ext>
                </a:extLst>
              </a:tr>
              <a:tr h="462569">
                <a:tc>
                  <a:txBody>
                    <a:bodyPr/>
                    <a:lstStyle/>
                    <a:p>
                      <a:pPr marL="0" lvl="0" indent="0" algn="l" rtl="0">
                        <a:lnSpc>
                          <a:spcPct val="115000"/>
                        </a:lnSpc>
                        <a:spcBef>
                          <a:spcPts val="0"/>
                        </a:spcBef>
                        <a:spcAft>
                          <a:spcPts val="1000"/>
                        </a:spcAft>
                        <a:buNone/>
                      </a:pPr>
                      <a:r>
                        <a:rPr lang="en-US" sz="2400" b="1" dirty="0"/>
                        <a:t>2026-2027</a:t>
                      </a:r>
                      <a:endParaRPr sz="2400" b="1" dirty="0"/>
                    </a:p>
                  </a:txBody>
                  <a:tcPr marL="68575" marR="68575" marT="91425" marB="91425">
                    <a:lnL w="12700" cap="flat" cmpd="sng">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chemeClr val="accent3">
                        <a:lumMod val="40000"/>
                        <a:lumOff val="60000"/>
                      </a:schemeClr>
                    </a:solidFill>
                  </a:tcPr>
                </a:tc>
                <a:tc>
                  <a:txBody>
                    <a:bodyPr/>
                    <a:lstStyle/>
                    <a:p>
                      <a:pPr marL="0" lvl="0" indent="0" algn="ctr" rtl="0">
                        <a:lnSpc>
                          <a:spcPct val="115000"/>
                        </a:lnSpc>
                        <a:spcBef>
                          <a:spcPts val="0"/>
                        </a:spcBef>
                        <a:spcAft>
                          <a:spcPts val="1000"/>
                        </a:spcAft>
                        <a:buNone/>
                      </a:pPr>
                      <a:r>
                        <a:rPr lang="en-US" sz="2800" dirty="0"/>
                        <a:t>BLP</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chemeClr val="accent3">
                        <a:lumMod val="40000"/>
                        <a:lumOff val="60000"/>
                      </a:schemeClr>
                    </a:solidFill>
                  </a:tcPr>
                </a:tc>
                <a:tc>
                  <a:txBody>
                    <a:bodyPr/>
                    <a:lstStyle/>
                    <a:p>
                      <a:pPr marL="0" lvl="0" indent="0" algn="ctr" rtl="0">
                        <a:lnSpc>
                          <a:spcPct val="115000"/>
                        </a:lnSpc>
                        <a:spcBef>
                          <a:spcPts val="0"/>
                        </a:spcBef>
                        <a:spcAft>
                          <a:spcPts val="1000"/>
                        </a:spcAft>
                        <a:buNone/>
                      </a:pPr>
                      <a:r>
                        <a:rPr lang="en-US" sz="2800" dirty="0"/>
                        <a:t>1</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chemeClr val="accent3">
                        <a:lumMod val="40000"/>
                        <a:lumOff val="60000"/>
                      </a:schemeClr>
                    </a:solidFill>
                  </a:tcPr>
                </a:tc>
                <a:tc>
                  <a:txBody>
                    <a:bodyPr/>
                    <a:lstStyle/>
                    <a:p>
                      <a:pPr marL="0" lvl="0" indent="0" algn="ctr" rtl="0">
                        <a:lnSpc>
                          <a:spcPct val="115000"/>
                        </a:lnSpc>
                        <a:spcBef>
                          <a:spcPts val="0"/>
                        </a:spcBef>
                        <a:spcAft>
                          <a:spcPts val="1000"/>
                        </a:spcAft>
                        <a:buNone/>
                      </a:pPr>
                      <a:endParaRPr sz="2800"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chemeClr val="accent3">
                        <a:lumMod val="40000"/>
                        <a:lumOff val="60000"/>
                      </a:schemeClr>
                    </a:solidFill>
                  </a:tcPr>
                </a:tc>
                <a:tc>
                  <a:txBody>
                    <a:bodyPr/>
                    <a:lstStyle/>
                    <a:p>
                      <a:pPr marL="0" lvl="0" indent="0" algn="ctr" rtl="0">
                        <a:lnSpc>
                          <a:spcPct val="115000"/>
                        </a:lnSpc>
                        <a:spcBef>
                          <a:spcPts val="0"/>
                        </a:spcBef>
                        <a:spcAft>
                          <a:spcPts val="1000"/>
                        </a:spcAft>
                        <a:buNone/>
                      </a:pPr>
                      <a:endParaRPr sz="2800" dirty="0"/>
                    </a:p>
                  </a:txBody>
                  <a:tcPr marL="68575" marR="68575" marT="91425" marB="91425">
                    <a:lnL w="12700" cap="flat" cmpd="sng" algn="ctr">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chemeClr val="accent3">
                        <a:lumMod val="40000"/>
                        <a:lumOff val="60000"/>
                      </a:schemeClr>
                    </a:solidFill>
                  </a:tcPr>
                </a:tc>
                <a:extLst>
                  <a:ext uri="{0D108BD9-81ED-4DB2-BD59-A6C34878D82A}">
                    <a16:rowId xmlns:a16="http://schemas.microsoft.com/office/drawing/2014/main" val="3059335344"/>
                  </a:ext>
                </a:extLst>
              </a:tr>
              <a:tr h="462569">
                <a:tc>
                  <a:txBody>
                    <a:bodyPr/>
                    <a:lstStyle/>
                    <a:p>
                      <a:pPr marL="0" lvl="0" indent="0" algn="l" rtl="0">
                        <a:lnSpc>
                          <a:spcPct val="115000"/>
                        </a:lnSpc>
                        <a:spcBef>
                          <a:spcPts val="0"/>
                        </a:spcBef>
                        <a:spcAft>
                          <a:spcPts val="1000"/>
                        </a:spcAft>
                        <a:buNone/>
                      </a:pPr>
                      <a:endParaRPr sz="2400" b="1" dirty="0"/>
                    </a:p>
                  </a:txBody>
                  <a:tcPr marL="68575" marR="68575" marT="91425" marB="91425">
                    <a:lnL w="12700" cap="flat" cmpd="sng">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chemeClr val="accent3">
                        <a:lumMod val="40000"/>
                        <a:lumOff val="60000"/>
                      </a:schemeClr>
                    </a:solidFill>
                  </a:tcPr>
                </a:tc>
                <a:tc>
                  <a:txBody>
                    <a:bodyPr/>
                    <a:lstStyle/>
                    <a:p>
                      <a:pPr marL="0" lvl="0" indent="0" algn="ctr" rtl="0">
                        <a:lnSpc>
                          <a:spcPct val="115000"/>
                        </a:lnSpc>
                        <a:spcBef>
                          <a:spcPts val="0"/>
                        </a:spcBef>
                        <a:spcAft>
                          <a:spcPts val="1000"/>
                        </a:spcAft>
                        <a:buNone/>
                      </a:pPr>
                      <a:r>
                        <a:rPr lang="en-US" sz="2800" dirty="0"/>
                        <a:t>ELEMENTARY</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chemeClr val="accent3">
                        <a:lumMod val="40000"/>
                        <a:lumOff val="60000"/>
                      </a:schemeClr>
                    </a:solidFill>
                  </a:tcPr>
                </a:tc>
                <a:tc>
                  <a:txBody>
                    <a:bodyPr/>
                    <a:lstStyle/>
                    <a:p>
                      <a:pPr marL="0" lvl="0" indent="0" algn="ctr" rtl="0">
                        <a:lnSpc>
                          <a:spcPct val="115000"/>
                        </a:lnSpc>
                        <a:spcBef>
                          <a:spcPts val="0"/>
                        </a:spcBef>
                        <a:spcAft>
                          <a:spcPts val="1000"/>
                        </a:spcAft>
                        <a:buNone/>
                      </a:pPr>
                      <a:r>
                        <a:rPr lang="en-US" sz="2800" dirty="0"/>
                        <a:t>3</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chemeClr val="accent3">
                        <a:lumMod val="40000"/>
                        <a:lumOff val="60000"/>
                      </a:schemeClr>
                    </a:solidFill>
                  </a:tcPr>
                </a:tc>
                <a:tc>
                  <a:txBody>
                    <a:bodyPr/>
                    <a:lstStyle/>
                    <a:p>
                      <a:pPr marL="0" lvl="0" indent="0" algn="ctr" rtl="0">
                        <a:lnSpc>
                          <a:spcPct val="115000"/>
                        </a:lnSpc>
                        <a:spcBef>
                          <a:spcPts val="0"/>
                        </a:spcBef>
                        <a:spcAft>
                          <a:spcPts val="1000"/>
                        </a:spcAft>
                        <a:buNone/>
                      </a:pPr>
                      <a:endParaRPr sz="2800"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chemeClr val="accent3">
                        <a:lumMod val="40000"/>
                        <a:lumOff val="60000"/>
                      </a:schemeClr>
                    </a:solidFill>
                  </a:tcPr>
                </a:tc>
                <a:tc>
                  <a:txBody>
                    <a:bodyPr/>
                    <a:lstStyle/>
                    <a:p>
                      <a:pPr marL="0" lvl="0" indent="0" algn="ctr" rtl="0">
                        <a:lnSpc>
                          <a:spcPct val="115000"/>
                        </a:lnSpc>
                        <a:spcBef>
                          <a:spcPts val="0"/>
                        </a:spcBef>
                        <a:spcAft>
                          <a:spcPts val="1000"/>
                        </a:spcAft>
                        <a:buNone/>
                      </a:pPr>
                      <a:endParaRPr sz="2800" dirty="0"/>
                    </a:p>
                  </a:txBody>
                  <a:tcPr marL="68575" marR="68575" marT="91425" marB="91425">
                    <a:lnL w="12700" cap="flat" cmpd="sng" algn="ctr">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chemeClr val="accent3">
                        <a:lumMod val="40000"/>
                        <a:lumOff val="60000"/>
                      </a:schemeClr>
                    </a:solidFill>
                  </a:tcPr>
                </a:tc>
                <a:extLst>
                  <a:ext uri="{0D108BD9-81ED-4DB2-BD59-A6C34878D82A}">
                    <a16:rowId xmlns:a16="http://schemas.microsoft.com/office/drawing/2014/main" val="2356345875"/>
                  </a:ext>
                </a:extLst>
              </a:tr>
              <a:tr h="462569">
                <a:tc>
                  <a:txBody>
                    <a:bodyPr/>
                    <a:lstStyle/>
                    <a:p>
                      <a:pPr marL="0" lvl="0" indent="0" algn="l" rtl="0">
                        <a:lnSpc>
                          <a:spcPct val="115000"/>
                        </a:lnSpc>
                        <a:spcBef>
                          <a:spcPts val="0"/>
                        </a:spcBef>
                        <a:spcAft>
                          <a:spcPts val="1000"/>
                        </a:spcAft>
                        <a:buNone/>
                      </a:pPr>
                      <a:endParaRPr sz="2400" b="1" dirty="0"/>
                    </a:p>
                  </a:txBody>
                  <a:tcPr marL="68575" marR="68575" marT="91425" marB="91425">
                    <a:lnL w="12700" cap="flat" cmpd="sng">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chemeClr val="accent3">
                        <a:lumMod val="40000"/>
                        <a:lumOff val="60000"/>
                      </a:schemeClr>
                    </a:solidFill>
                  </a:tcPr>
                </a:tc>
                <a:tc>
                  <a:txBody>
                    <a:bodyPr/>
                    <a:lstStyle/>
                    <a:p>
                      <a:pPr marL="0" lvl="0" indent="0" algn="ctr" rtl="0">
                        <a:lnSpc>
                          <a:spcPct val="115000"/>
                        </a:lnSpc>
                        <a:spcBef>
                          <a:spcPts val="0"/>
                        </a:spcBef>
                        <a:spcAft>
                          <a:spcPts val="1000"/>
                        </a:spcAft>
                        <a:buNone/>
                      </a:pPr>
                      <a:r>
                        <a:rPr lang="en-US" sz="2800" dirty="0"/>
                        <a:t>JUNIOR HIGH SCHOOL</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chemeClr val="accent3">
                        <a:lumMod val="40000"/>
                        <a:lumOff val="60000"/>
                      </a:schemeClr>
                    </a:solidFill>
                  </a:tcPr>
                </a:tc>
                <a:tc>
                  <a:txBody>
                    <a:bodyPr/>
                    <a:lstStyle/>
                    <a:p>
                      <a:pPr marL="0" lvl="0" indent="0" algn="ctr" rtl="0">
                        <a:lnSpc>
                          <a:spcPct val="115000"/>
                        </a:lnSpc>
                        <a:spcBef>
                          <a:spcPts val="0"/>
                        </a:spcBef>
                        <a:spcAft>
                          <a:spcPts val="1000"/>
                        </a:spcAft>
                        <a:buNone/>
                      </a:pPr>
                      <a:r>
                        <a:rPr lang="en-US" sz="2800" dirty="0"/>
                        <a:t>10</a:t>
                      </a:r>
                      <a:endParaRPr sz="2800"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chemeClr val="accent3">
                        <a:lumMod val="40000"/>
                        <a:lumOff val="60000"/>
                      </a:schemeClr>
                    </a:solidFill>
                  </a:tcPr>
                </a:tc>
                <a:tc>
                  <a:txBody>
                    <a:bodyPr/>
                    <a:lstStyle/>
                    <a:p>
                      <a:pPr marL="0" lvl="0" indent="0" algn="ctr" rtl="0">
                        <a:lnSpc>
                          <a:spcPct val="115000"/>
                        </a:lnSpc>
                        <a:spcBef>
                          <a:spcPts val="0"/>
                        </a:spcBef>
                        <a:spcAft>
                          <a:spcPts val="1000"/>
                        </a:spcAft>
                        <a:buNone/>
                      </a:pPr>
                      <a:endParaRPr sz="2800"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chemeClr val="accent3">
                        <a:lumMod val="40000"/>
                        <a:lumOff val="60000"/>
                      </a:schemeClr>
                    </a:solidFill>
                  </a:tcPr>
                </a:tc>
                <a:tc>
                  <a:txBody>
                    <a:bodyPr/>
                    <a:lstStyle/>
                    <a:p>
                      <a:pPr marL="0" lvl="0" indent="0" algn="ctr" rtl="0">
                        <a:lnSpc>
                          <a:spcPct val="115000"/>
                        </a:lnSpc>
                        <a:spcBef>
                          <a:spcPts val="0"/>
                        </a:spcBef>
                        <a:spcAft>
                          <a:spcPts val="1000"/>
                        </a:spcAft>
                        <a:buNone/>
                      </a:pPr>
                      <a:endParaRPr sz="2800" dirty="0"/>
                    </a:p>
                  </a:txBody>
                  <a:tcPr marL="68575" marR="68575" marT="91425" marB="91425">
                    <a:lnL w="12700" cap="flat" cmpd="sng" algn="ctr">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solidFill>
                      <a:schemeClr val="accent3">
                        <a:lumMod val="40000"/>
                        <a:lumOff val="60000"/>
                      </a:schemeClr>
                    </a:solidFill>
                  </a:tcPr>
                </a:tc>
                <a:extLst>
                  <a:ext uri="{0D108BD9-81ED-4DB2-BD59-A6C34878D82A}">
                    <a16:rowId xmlns:a16="http://schemas.microsoft.com/office/drawing/2014/main" val="142625821"/>
                  </a:ext>
                </a:extLst>
              </a:tr>
              <a:tr h="495111">
                <a:tc>
                  <a:txBody>
                    <a:bodyPr/>
                    <a:lstStyle/>
                    <a:p>
                      <a:pPr marL="0" lvl="0" indent="0" algn="r" rtl="0">
                        <a:lnSpc>
                          <a:spcPct val="115000"/>
                        </a:lnSpc>
                        <a:spcBef>
                          <a:spcPts val="0"/>
                        </a:spcBef>
                        <a:spcAft>
                          <a:spcPts val="1000"/>
                        </a:spcAft>
                        <a:buNone/>
                      </a:pPr>
                      <a:endParaRPr sz="2400" b="1" dirty="0"/>
                    </a:p>
                  </a:txBody>
                  <a:tcPr marL="68575" marR="68575" marT="91425" marB="91425">
                    <a:lnL w="12700" cap="flat" cmpd="sng">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chemeClr val="accent3">
                        <a:lumMod val="40000"/>
                        <a:lumOff val="60000"/>
                      </a:schemeClr>
                    </a:solidFill>
                  </a:tcPr>
                </a:tc>
                <a:tc>
                  <a:txBody>
                    <a:bodyPr/>
                    <a:lstStyle/>
                    <a:p>
                      <a:pPr marL="0" marR="0" lvl="0" indent="0" algn="r" defTabSz="914400" rtl="0" eaLnBrk="1" fontAlgn="auto" latinLnBrk="0" hangingPunct="1">
                        <a:lnSpc>
                          <a:spcPct val="115000"/>
                        </a:lnSpc>
                        <a:spcBef>
                          <a:spcPts val="0"/>
                        </a:spcBef>
                        <a:spcAft>
                          <a:spcPts val="1000"/>
                        </a:spcAft>
                        <a:buClrTx/>
                        <a:buSzTx/>
                        <a:buFontTx/>
                        <a:buNone/>
                        <a:tabLst/>
                        <a:defRPr/>
                      </a:pPr>
                      <a:r>
                        <a:rPr lang="en-US" sz="2800" b="1" dirty="0"/>
                        <a:t>TOTAL</a:t>
                      </a:r>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92D050"/>
                    </a:solidFill>
                  </a:tcPr>
                </a:tc>
                <a:tc>
                  <a:txBody>
                    <a:bodyPr/>
                    <a:lstStyle/>
                    <a:p>
                      <a:pPr marL="0" lvl="0" indent="0" algn="ctr" rtl="0">
                        <a:lnSpc>
                          <a:spcPct val="115000"/>
                        </a:lnSpc>
                        <a:spcBef>
                          <a:spcPts val="0"/>
                        </a:spcBef>
                        <a:spcAft>
                          <a:spcPts val="1000"/>
                        </a:spcAft>
                        <a:buNone/>
                      </a:pPr>
                      <a:r>
                        <a:rPr lang="en-US" sz="2800" b="1" dirty="0"/>
                        <a:t>14</a:t>
                      </a:r>
                      <a:endParaRPr sz="2800" b="1"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92D050"/>
                    </a:solidFill>
                  </a:tcPr>
                </a:tc>
                <a:tc>
                  <a:txBody>
                    <a:bodyPr/>
                    <a:lstStyle/>
                    <a:p>
                      <a:pPr marL="0" lvl="0" indent="0" algn="ctr" rtl="0">
                        <a:lnSpc>
                          <a:spcPct val="115000"/>
                        </a:lnSpc>
                        <a:spcBef>
                          <a:spcPts val="0"/>
                        </a:spcBef>
                        <a:spcAft>
                          <a:spcPts val="1000"/>
                        </a:spcAft>
                        <a:buNone/>
                      </a:pPr>
                      <a:endParaRPr sz="2800" dirty="0"/>
                    </a:p>
                  </a:txBody>
                  <a:tcPr marL="68575" marR="68575" marT="91425" marB="91425">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92D050"/>
                    </a:solidFill>
                  </a:tcPr>
                </a:tc>
                <a:tc>
                  <a:txBody>
                    <a:bodyPr/>
                    <a:lstStyle/>
                    <a:p>
                      <a:pPr marL="0" lvl="0" indent="0" algn="ctr" rtl="0">
                        <a:lnSpc>
                          <a:spcPct val="115000"/>
                        </a:lnSpc>
                        <a:spcBef>
                          <a:spcPts val="0"/>
                        </a:spcBef>
                        <a:spcAft>
                          <a:spcPts val="1000"/>
                        </a:spcAft>
                        <a:buNone/>
                      </a:pPr>
                      <a:endParaRPr sz="2800" dirty="0"/>
                    </a:p>
                  </a:txBody>
                  <a:tcPr marL="68575" marR="68575" marT="91425" marB="91425">
                    <a:lnL w="12700" cap="flat" cmpd="sng" algn="ctr">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92D050"/>
                    </a:solidFill>
                  </a:tcPr>
                </a:tc>
                <a:extLst>
                  <a:ext uri="{0D108BD9-81ED-4DB2-BD59-A6C34878D82A}">
                    <a16:rowId xmlns:a16="http://schemas.microsoft.com/office/drawing/2014/main" val="2943012920"/>
                  </a:ext>
                </a:extLst>
              </a:tr>
            </a:tbl>
          </a:graphicData>
        </a:graphic>
      </p:graphicFrame>
    </p:spTree>
    <p:extLst>
      <p:ext uri="{BB962C8B-B14F-4D97-AF65-F5344CB8AC3E}">
        <p14:creationId xmlns:p14="http://schemas.microsoft.com/office/powerpoint/2010/main" val="33976346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BBEC97-1BBC-98DC-C294-66F72F0E3A34}"/>
            </a:ext>
          </a:extLst>
        </p:cNvPr>
        <p:cNvGrpSpPr/>
        <p:nvPr/>
      </p:nvGrpSpPr>
      <p:grpSpPr>
        <a:xfrm>
          <a:off x="0" y="0"/>
          <a:ext cx="0" cy="0"/>
          <a:chOff x="0" y="0"/>
          <a:chExt cx="0" cy="0"/>
        </a:xfrm>
      </p:grpSpPr>
      <p:sp>
        <p:nvSpPr>
          <p:cNvPr id="11" name="Google Shape;104;g3a0c31a57f9_0_2">
            <a:extLst>
              <a:ext uri="{FF2B5EF4-FFF2-40B4-BE49-F238E27FC236}">
                <a16:creationId xmlns:a16="http://schemas.microsoft.com/office/drawing/2014/main" id="{F51CAC22-7B35-6908-3B06-A4FD2A69605A}"/>
              </a:ext>
            </a:extLst>
          </p:cNvPr>
          <p:cNvSpPr txBox="1">
            <a:spLocks/>
          </p:cNvSpPr>
          <p:nvPr/>
        </p:nvSpPr>
        <p:spPr>
          <a:xfrm>
            <a:off x="894710" y="27214"/>
            <a:ext cx="10711200" cy="794700"/>
          </a:xfrm>
          <a:prstGeom prst="rect">
            <a:avLst/>
          </a:prstGeom>
          <a:noFill/>
          <a:ln>
            <a:noFill/>
          </a:ln>
        </p:spPr>
        <p:txBody>
          <a:bodyPr spcFirstLastPara="1" wrap="square" lIns="91425" tIns="45700" rIns="91425" bIns="45700" anchor="t" anchorCtr="0">
            <a:normAutofit fontScale="92500"/>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90000"/>
              </a:lnSpc>
              <a:spcBef>
                <a:spcPts val="1000"/>
              </a:spcBef>
              <a:buClr>
                <a:srgbClr val="002060"/>
              </a:buClr>
              <a:buSzPts val="2400"/>
              <a:buFont typeface="Arial" pitchFamily="34" charset="0"/>
              <a:buNone/>
            </a:pPr>
            <a:r>
              <a:rPr lang="en-US" sz="2400" b="1" dirty="0">
                <a:solidFill>
                  <a:srgbClr val="002060"/>
                </a:solidFill>
                <a:latin typeface="Libre Franklin"/>
                <a:ea typeface="Libre Franklin"/>
                <a:cs typeface="Libre Franklin"/>
                <a:sym typeface="Libre Franklin"/>
              </a:rPr>
              <a:t>COMPARATIVE ALS ENROLMENT (2024-2025,2025-2026,2026-2027)</a:t>
            </a:r>
          </a:p>
        </p:txBody>
      </p:sp>
      <p:sp>
        <p:nvSpPr>
          <p:cNvPr id="12" name="Google Shape;105;g3a0c31a57f9_0_2">
            <a:extLst>
              <a:ext uri="{FF2B5EF4-FFF2-40B4-BE49-F238E27FC236}">
                <a16:creationId xmlns:a16="http://schemas.microsoft.com/office/drawing/2014/main" id="{AA468EBE-B18E-C3E3-DB95-76F50F37B59C}"/>
              </a:ext>
            </a:extLst>
          </p:cNvPr>
          <p:cNvSpPr txBox="1">
            <a:spLocks noGrp="1"/>
          </p:cNvSpPr>
          <p:nvPr>
            <p:ph type="sldNum" idx="12"/>
          </p:nvPr>
        </p:nvSpPr>
        <p:spPr>
          <a:xfrm>
            <a:off x="10201653" y="6779697"/>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PH">
                <a:solidFill>
                  <a:schemeClr val="dk1"/>
                </a:solidFill>
              </a:rPr>
              <a:t>9</a:t>
            </a:fld>
            <a:endParaRPr>
              <a:solidFill>
                <a:schemeClr val="dk1"/>
              </a:solidFill>
            </a:endParaRPr>
          </a:p>
        </p:txBody>
      </p:sp>
      <p:sp>
        <p:nvSpPr>
          <p:cNvPr id="15" name="Google Shape;104;g3a0c31a57f9_0_2">
            <a:extLst>
              <a:ext uri="{FF2B5EF4-FFF2-40B4-BE49-F238E27FC236}">
                <a16:creationId xmlns:a16="http://schemas.microsoft.com/office/drawing/2014/main" id="{195D7353-3EC1-C52F-806B-0F9C57BB6555}"/>
              </a:ext>
            </a:extLst>
          </p:cNvPr>
          <p:cNvSpPr txBox="1">
            <a:spLocks/>
          </p:cNvSpPr>
          <p:nvPr/>
        </p:nvSpPr>
        <p:spPr>
          <a:xfrm>
            <a:off x="894710" y="952500"/>
            <a:ext cx="16555090" cy="7620000"/>
          </a:xfrm>
          <a:prstGeom prst="rect">
            <a:avLst/>
          </a:prstGeom>
          <a:noFill/>
          <a:ln>
            <a:noFill/>
          </a:ln>
        </p:spPr>
        <p:txBody>
          <a:bodyPr spcFirstLastPara="1" wrap="square" lIns="91425" tIns="45700" rIns="91425" bIns="45700" anchor="t" anchorCtr="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3600" dirty="0"/>
              <a:t>The ALS program at </a:t>
            </a:r>
            <a:r>
              <a:rPr lang="en-US" sz="3600" dirty="0" err="1"/>
              <a:t>Mantibugao</a:t>
            </a:r>
            <a:r>
              <a:rPr lang="en-US" sz="3600" dirty="0"/>
              <a:t> Community Learning Center shows:</a:t>
            </a:r>
          </a:p>
          <a:p>
            <a:pPr lvl="1"/>
            <a:r>
              <a:rPr lang="en-US" sz="3200" dirty="0"/>
              <a:t>A </a:t>
            </a:r>
            <a:r>
              <a:rPr lang="en-US" sz="3200" b="1" dirty="0"/>
              <a:t>declining enrollment trend</a:t>
            </a:r>
            <a:endParaRPr lang="en-US" sz="3200" dirty="0"/>
          </a:p>
          <a:p>
            <a:pPr lvl="1"/>
            <a:r>
              <a:rPr lang="en-US" sz="3200" b="1" dirty="0"/>
              <a:t>Junior High School as the dominant level</a:t>
            </a:r>
            <a:endParaRPr lang="en-US" sz="3200" dirty="0"/>
          </a:p>
          <a:p>
            <a:pPr lvl="1"/>
            <a:r>
              <a:rPr lang="en-US" sz="3200" b="1" dirty="0"/>
              <a:t>Decreasing completion and passing performance</a:t>
            </a:r>
            <a:endParaRPr lang="en-US" sz="3200" dirty="0"/>
          </a:p>
          <a:p>
            <a:pPr lvl="1"/>
            <a:r>
              <a:rPr lang="en-US" sz="3200" b="1" dirty="0"/>
              <a:t>Low participation in BLP</a:t>
            </a:r>
          </a:p>
          <a:p>
            <a:r>
              <a:rPr lang="en-US" sz="3600" dirty="0"/>
              <a:t>The data reflects a program that initially performed well but is currently experiencing </a:t>
            </a:r>
            <a:r>
              <a:rPr lang="en-US" sz="3600" b="1" dirty="0"/>
              <a:t>declining engagement and outcomes</a:t>
            </a:r>
            <a:r>
              <a:rPr lang="en-US" sz="3600" dirty="0"/>
              <a:t>. This highlights the need for </a:t>
            </a:r>
            <a:r>
              <a:rPr lang="en-US" sz="3600" b="1" dirty="0"/>
              <a:t>interventions to improve enrollment, retention, and learner success</a:t>
            </a:r>
            <a:r>
              <a:rPr lang="en-US" sz="3600" dirty="0"/>
              <a:t>, particularly at the foundational levels. </a:t>
            </a:r>
          </a:p>
          <a:p>
            <a:pPr marL="0" indent="0">
              <a:buNone/>
            </a:pPr>
            <a:endParaRPr lang="en-US" sz="3600" dirty="0"/>
          </a:p>
        </p:txBody>
      </p:sp>
    </p:spTree>
    <p:extLst>
      <p:ext uri="{BB962C8B-B14F-4D97-AF65-F5344CB8AC3E}">
        <p14:creationId xmlns:p14="http://schemas.microsoft.com/office/powerpoint/2010/main" val="399872132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9DAD1B-5181-AB66-004A-2A7B8243EDE8}"/>
            </a:ext>
          </a:extLst>
        </p:cNvPr>
        <p:cNvGrpSpPr/>
        <p:nvPr/>
      </p:nvGrpSpPr>
      <p:grpSpPr>
        <a:xfrm>
          <a:off x="0" y="0"/>
          <a:ext cx="0" cy="0"/>
          <a:chOff x="0" y="0"/>
          <a:chExt cx="0" cy="0"/>
        </a:xfrm>
      </p:grpSpPr>
      <p:sp>
        <p:nvSpPr>
          <p:cNvPr id="11" name="Google Shape;104;g3a0c31a57f9_0_2">
            <a:extLst>
              <a:ext uri="{FF2B5EF4-FFF2-40B4-BE49-F238E27FC236}">
                <a16:creationId xmlns:a16="http://schemas.microsoft.com/office/drawing/2014/main" id="{D26C9A6B-CF8E-6524-99E7-21322D3FEDF2}"/>
              </a:ext>
            </a:extLst>
          </p:cNvPr>
          <p:cNvSpPr txBox="1">
            <a:spLocks/>
          </p:cNvSpPr>
          <p:nvPr/>
        </p:nvSpPr>
        <p:spPr>
          <a:xfrm>
            <a:off x="1066800" y="12309"/>
            <a:ext cx="10711200" cy="794700"/>
          </a:xfrm>
          <a:prstGeom prst="rect">
            <a:avLst/>
          </a:prstGeom>
          <a:noFill/>
          <a:ln>
            <a:noFill/>
          </a:ln>
        </p:spPr>
        <p:txBody>
          <a:bodyPr spcFirstLastPara="1" wrap="square" lIns="91425" tIns="45700" rIns="91425" bIns="45700" anchor="t" anchorCtr="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90000"/>
              </a:lnSpc>
              <a:spcBef>
                <a:spcPts val="1000"/>
              </a:spcBef>
              <a:buClr>
                <a:srgbClr val="002060"/>
              </a:buClr>
              <a:buSzPts val="2400"/>
              <a:buFont typeface="Arial" pitchFamily="34" charset="0"/>
              <a:buNone/>
            </a:pPr>
            <a:r>
              <a:rPr lang="en-US" sz="3400" b="1" dirty="0">
                <a:solidFill>
                  <a:srgbClr val="002060"/>
                </a:solidFill>
                <a:latin typeface="Libre Franklin"/>
                <a:ea typeface="Libre Franklin"/>
                <a:cs typeface="Libre Franklin"/>
                <a:sym typeface="Libre Franklin"/>
              </a:rPr>
              <a:t>Performance Dashboard &amp; Targets-ELLNA/NAT</a:t>
            </a:r>
          </a:p>
          <a:p>
            <a:pPr marL="0" indent="0">
              <a:lnSpc>
                <a:spcPct val="90000"/>
              </a:lnSpc>
              <a:spcBef>
                <a:spcPts val="1000"/>
              </a:spcBef>
              <a:buClr>
                <a:srgbClr val="002060"/>
              </a:buClr>
              <a:buSzPts val="2400"/>
              <a:buFont typeface="Arial" pitchFamily="34" charset="0"/>
              <a:buNone/>
            </a:pPr>
            <a:endParaRPr lang="en-US" sz="3400" b="1" dirty="0">
              <a:solidFill>
                <a:srgbClr val="002060"/>
              </a:solidFill>
              <a:latin typeface="Libre Franklin"/>
              <a:ea typeface="Libre Franklin"/>
              <a:cs typeface="Libre Franklin"/>
              <a:sym typeface="Libre Franklin"/>
            </a:endParaRPr>
          </a:p>
        </p:txBody>
      </p:sp>
      <p:sp>
        <p:nvSpPr>
          <p:cNvPr id="13" name="Google Shape;106;g3a0c31a57f9_0_2">
            <a:extLst>
              <a:ext uri="{FF2B5EF4-FFF2-40B4-BE49-F238E27FC236}">
                <a16:creationId xmlns:a16="http://schemas.microsoft.com/office/drawing/2014/main" id="{49976341-C34B-2581-E151-ED51D8092823}"/>
              </a:ext>
            </a:extLst>
          </p:cNvPr>
          <p:cNvSpPr/>
          <p:nvPr/>
        </p:nvSpPr>
        <p:spPr>
          <a:xfrm>
            <a:off x="1143000" y="725177"/>
            <a:ext cx="9913800" cy="696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2060"/>
              </a:solidFill>
              <a:latin typeface="Arial"/>
              <a:ea typeface="Arial"/>
              <a:cs typeface="Arial"/>
              <a:sym typeface="Arial"/>
            </a:endParaRPr>
          </a:p>
        </p:txBody>
      </p:sp>
      <p:sp>
        <p:nvSpPr>
          <p:cNvPr id="3" name="Google Shape;104;g3a0c31a57f9_0_2">
            <a:extLst>
              <a:ext uri="{FF2B5EF4-FFF2-40B4-BE49-F238E27FC236}">
                <a16:creationId xmlns:a16="http://schemas.microsoft.com/office/drawing/2014/main" id="{39994E6E-59F4-9684-BD01-080614DC7DE7}"/>
              </a:ext>
            </a:extLst>
          </p:cNvPr>
          <p:cNvSpPr txBox="1">
            <a:spLocks/>
          </p:cNvSpPr>
          <p:nvPr/>
        </p:nvSpPr>
        <p:spPr>
          <a:xfrm>
            <a:off x="4343400" y="800100"/>
            <a:ext cx="8830053" cy="794700"/>
          </a:xfrm>
          <a:prstGeom prst="rect">
            <a:avLst/>
          </a:prstGeom>
          <a:noFill/>
          <a:ln>
            <a:noFill/>
          </a:ln>
        </p:spPr>
        <p:txBody>
          <a:bodyPr spcFirstLastPara="1" wrap="square" lIns="91425" tIns="45700" rIns="91425" bIns="45700" anchor="t" anchorCtr="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90000"/>
              </a:lnSpc>
              <a:spcBef>
                <a:spcPts val="1000"/>
              </a:spcBef>
              <a:buClr>
                <a:srgbClr val="002060"/>
              </a:buClr>
              <a:buSzPts val="2400"/>
              <a:buNone/>
            </a:pPr>
            <a:r>
              <a:rPr lang="en-PH" sz="4000" b="1" dirty="0"/>
              <a:t>National Achievement Test (NAT) Results</a:t>
            </a:r>
            <a:endParaRPr lang="en-US" sz="4000" b="1" dirty="0">
              <a:solidFill>
                <a:srgbClr val="002060"/>
              </a:solidFill>
              <a:latin typeface="Libre Franklin"/>
              <a:ea typeface="Libre Franklin"/>
              <a:cs typeface="Libre Franklin"/>
              <a:sym typeface="Libre Franklin"/>
            </a:endParaRPr>
          </a:p>
        </p:txBody>
      </p:sp>
      <p:graphicFrame>
        <p:nvGraphicFramePr>
          <p:cNvPr id="4" name="Table 3">
            <a:extLst>
              <a:ext uri="{FF2B5EF4-FFF2-40B4-BE49-F238E27FC236}">
                <a16:creationId xmlns:a16="http://schemas.microsoft.com/office/drawing/2014/main" id="{2526AE93-3031-9B9D-179A-6445B925FCC5}"/>
              </a:ext>
            </a:extLst>
          </p:cNvPr>
          <p:cNvGraphicFramePr>
            <a:graphicFrameLocks noGrp="1"/>
          </p:cNvGraphicFramePr>
          <p:nvPr>
            <p:extLst>
              <p:ext uri="{D42A27DB-BD31-4B8C-83A1-F6EECF244321}">
                <p14:modId xmlns:p14="http://schemas.microsoft.com/office/powerpoint/2010/main" val="1472343816"/>
              </p:ext>
            </p:extLst>
          </p:nvPr>
        </p:nvGraphicFramePr>
        <p:xfrm>
          <a:off x="533400" y="1562100"/>
          <a:ext cx="17373600" cy="2845274"/>
        </p:xfrm>
        <a:graphic>
          <a:graphicData uri="http://schemas.openxmlformats.org/drawingml/2006/table">
            <a:tbl>
              <a:tblPr firstRow="1" firstCol="1" bandRow="1">
                <a:tableStyleId>{5C22544A-7EE6-4342-B048-85BDC9FD1C3A}</a:tableStyleId>
              </a:tblPr>
              <a:tblGrid>
                <a:gridCol w="1600200">
                  <a:extLst>
                    <a:ext uri="{9D8B030D-6E8A-4147-A177-3AD203B41FA5}">
                      <a16:colId xmlns:a16="http://schemas.microsoft.com/office/drawing/2014/main" val="1483484639"/>
                    </a:ext>
                  </a:extLst>
                </a:gridCol>
                <a:gridCol w="1600200">
                  <a:extLst>
                    <a:ext uri="{9D8B030D-6E8A-4147-A177-3AD203B41FA5}">
                      <a16:colId xmlns:a16="http://schemas.microsoft.com/office/drawing/2014/main" val="1762726636"/>
                    </a:ext>
                  </a:extLst>
                </a:gridCol>
                <a:gridCol w="2286000">
                  <a:extLst>
                    <a:ext uri="{9D8B030D-6E8A-4147-A177-3AD203B41FA5}">
                      <a16:colId xmlns:a16="http://schemas.microsoft.com/office/drawing/2014/main" val="2895976063"/>
                    </a:ext>
                  </a:extLst>
                </a:gridCol>
                <a:gridCol w="1524000">
                  <a:extLst>
                    <a:ext uri="{9D8B030D-6E8A-4147-A177-3AD203B41FA5}">
                      <a16:colId xmlns:a16="http://schemas.microsoft.com/office/drawing/2014/main" val="505531997"/>
                    </a:ext>
                  </a:extLst>
                </a:gridCol>
                <a:gridCol w="2254757">
                  <a:extLst>
                    <a:ext uri="{9D8B030D-6E8A-4147-A177-3AD203B41FA5}">
                      <a16:colId xmlns:a16="http://schemas.microsoft.com/office/drawing/2014/main" val="2160462874"/>
                    </a:ext>
                  </a:extLst>
                </a:gridCol>
                <a:gridCol w="1301779">
                  <a:extLst>
                    <a:ext uri="{9D8B030D-6E8A-4147-A177-3AD203B41FA5}">
                      <a16:colId xmlns:a16="http://schemas.microsoft.com/office/drawing/2014/main" val="2742344762"/>
                    </a:ext>
                  </a:extLst>
                </a:gridCol>
                <a:gridCol w="1840051">
                  <a:extLst>
                    <a:ext uri="{9D8B030D-6E8A-4147-A177-3AD203B41FA5}">
                      <a16:colId xmlns:a16="http://schemas.microsoft.com/office/drawing/2014/main" val="1160779644"/>
                    </a:ext>
                  </a:extLst>
                </a:gridCol>
                <a:gridCol w="1924038">
                  <a:extLst>
                    <a:ext uri="{9D8B030D-6E8A-4147-A177-3AD203B41FA5}">
                      <a16:colId xmlns:a16="http://schemas.microsoft.com/office/drawing/2014/main" val="2236068289"/>
                    </a:ext>
                  </a:extLst>
                </a:gridCol>
                <a:gridCol w="1301779">
                  <a:extLst>
                    <a:ext uri="{9D8B030D-6E8A-4147-A177-3AD203B41FA5}">
                      <a16:colId xmlns:a16="http://schemas.microsoft.com/office/drawing/2014/main" val="2776900142"/>
                    </a:ext>
                  </a:extLst>
                </a:gridCol>
                <a:gridCol w="1740796">
                  <a:extLst>
                    <a:ext uri="{9D8B030D-6E8A-4147-A177-3AD203B41FA5}">
                      <a16:colId xmlns:a16="http://schemas.microsoft.com/office/drawing/2014/main" val="4110280475"/>
                    </a:ext>
                  </a:extLst>
                </a:gridCol>
              </a:tblGrid>
              <a:tr h="745750">
                <a:tc gridSpan="4">
                  <a:txBody>
                    <a:bodyPr/>
                    <a:lstStyle/>
                    <a:p>
                      <a:pPr marL="0" marR="0" algn="ctr">
                        <a:lnSpc>
                          <a:spcPct val="107000"/>
                        </a:lnSpc>
                        <a:spcAft>
                          <a:spcPts val="800"/>
                        </a:spcAft>
                        <a:buNone/>
                      </a:pPr>
                      <a:r>
                        <a:rPr lang="en-PH" sz="3100">
                          <a:effectLst/>
                        </a:rPr>
                        <a:t> </a:t>
                      </a:r>
                      <a:endParaRPr lang="en-US" sz="3100">
                        <a:effectLst/>
                        <a:latin typeface="Calibri" panose="020F0502020204030204" pitchFamily="34" charset="0"/>
                        <a:ea typeface="Calibri" panose="020F0502020204030204" pitchFamily="34" charset="0"/>
                        <a:cs typeface="Times New Roman" panose="02020603050405020304" pitchFamily="18" charset="0"/>
                      </a:endParaRPr>
                    </a:p>
                  </a:txBody>
                  <a:tcPr marL="260253" marR="260253" marT="130127" marB="130127" anchor="b"/>
                </a:tc>
                <a:tc hMerge="1">
                  <a:txBody>
                    <a:bodyPr/>
                    <a:lstStyle/>
                    <a:p>
                      <a:endParaRPr lang="en-US"/>
                    </a:p>
                  </a:txBody>
                  <a:tcPr/>
                </a:tc>
                <a:tc hMerge="1">
                  <a:txBody>
                    <a:bodyPr/>
                    <a:lstStyle/>
                    <a:p>
                      <a:endParaRPr lang="en-US"/>
                    </a:p>
                  </a:txBody>
                  <a:tcPr/>
                </a:tc>
                <a:tc hMerge="1">
                  <a:txBody>
                    <a:bodyPr/>
                    <a:lstStyle/>
                    <a:p>
                      <a:endParaRPr lang="en-US"/>
                    </a:p>
                  </a:txBody>
                  <a:tcPr/>
                </a:tc>
                <a:tc gridSpan="6">
                  <a:txBody>
                    <a:bodyPr/>
                    <a:lstStyle/>
                    <a:p>
                      <a:pPr marL="0" marR="0" algn="ctr">
                        <a:lnSpc>
                          <a:spcPct val="107000"/>
                        </a:lnSpc>
                        <a:spcAft>
                          <a:spcPts val="800"/>
                        </a:spcAft>
                        <a:buNone/>
                      </a:pPr>
                      <a:r>
                        <a:rPr lang="en-PH" sz="2800" dirty="0">
                          <a:effectLst/>
                        </a:rPr>
                        <a:t>MPS</a:t>
                      </a:r>
                      <a:endParaRPr lang="en-US" sz="3100" dirty="0">
                        <a:effectLst/>
                        <a:latin typeface="Calibri" panose="020F0502020204030204" pitchFamily="34" charset="0"/>
                        <a:ea typeface="Calibri" panose="020F0502020204030204" pitchFamily="34" charset="0"/>
                        <a:cs typeface="Times New Roman" panose="02020603050405020304" pitchFamily="18" charset="0"/>
                      </a:endParaRPr>
                    </a:p>
                  </a:txBody>
                  <a:tcPr marL="260253" marR="260253" marT="130127" marB="130127"/>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4092466704"/>
                  </a:ext>
                </a:extLst>
              </a:tr>
              <a:tr h="745750">
                <a:tc gridSpan="3">
                  <a:txBody>
                    <a:bodyPr/>
                    <a:lstStyle/>
                    <a:p>
                      <a:pPr marL="0" marR="0" algn="ctr">
                        <a:lnSpc>
                          <a:spcPct val="107000"/>
                        </a:lnSpc>
                        <a:spcAft>
                          <a:spcPts val="800"/>
                        </a:spcAft>
                        <a:buNone/>
                      </a:pPr>
                      <a:r>
                        <a:rPr lang="en-PH" sz="3100">
                          <a:effectLst/>
                        </a:rPr>
                        <a:t> </a:t>
                      </a:r>
                      <a:endParaRPr lang="en-US" sz="3100">
                        <a:effectLst/>
                        <a:latin typeface="Calibri" panose="020F0502020204030204" pitchFamily="34" charset="0"/>
                        <a:ea typeface="Calibri" panose="020F0502020204030204" pitchFamily="34" charset="0"/>
                        <a:cs typeface="Times New Roman" panose="02020603050405020304" pitchFamily="18" charset="0"/>
                      </a:endParaRPr>
                    </a:p>
                  </a:txBody>
                  <a:tcPr marL="260253" marR="260253" marT="130127" marB="130127" anchor="b"/>
                </a:tc>
                <a:tc hMerge="1">
                  <a:txBody>
                    <a:bodyPr/>
                    <a:lstStyle/>
                    <a:p>
                      <a:endParaRPr lang="en-US"/>
                    </a:p>
                  </a:txBody>
                  <a:tcPr/>
                </a:tc>
                <a:tc hMerge="1">
                  <a:txBody>
                    <a:bodyPr/>
                    <a:lstStyle/>
                    <a:p>
                      <a:endParaRPr lang="en-US"/>
                    </a:p>
                  </a:txBody>
                  <a:tcPr/>
                </a:tc>
                <a:tc>
                  <a:txBody>
                    <a:bodyPr/>
                    <a:lstStyle/>
                    <a:p>
                      <a:pPr marL="0" marR="0" algn="ctr">
                        <a:lnSpc>
                          <a:spcPct val="107000"/>
                        </a:lnSpc>
                        <a:spcAft>
                          <a:spcPts val="800"/>
                        </a:spcAft>
                        <a:buNone/>
                      </a:pPr>
                      <a:r>
                        <a:rPr lang="en-PH" sz="2800">
                          <a:effectLst/>
                        </a:rPr>
                        <a:t>N</a:t>
                      </a:r>
                      <a:endParaRPr lang="en-US" sz="3100">
                        <a:effectLst/>
                        <a:latin typeface="Calibri" panose="020F0502020204030204" pitchFamily="34" charset="0"/>
                        <a:ea typeface="Calibri" panose="020F0502020204030204" pitchFamily="34" charset="0"/>
                        <a:cs typeface="Times New Roman" panose="02020603050405020304" pitchFamily="18" charset="0"/>
                      </a:endParaRPr>
                    </a:p>
                  </a:txBody>
                  <a:tcPr marL="195190" marR="195190" marT="0" marB="0"/>
                </a:tc>
                <a:tc>
                  <a:txBody>
                    <a:bodyPr/>
                    <a:lstStyle/>
                    <a:p>
                      <a:pPr marL="0" marR="0" algn="ctr">
                        <a:lnSpc>
                          <a:spcPct val="107000"/>
                        </a:lnSpc>
                        <a:spcAft>
                          <a:spcPts val="800"/>
                        </a:spcAft>
                        <a:buNone/>
                      </a:pPr>
                      <a:r>
                        <a:rPr lang="en-PH" sz="2800" dirty="0">
                          <a:effectLst/>
                        </a:rPr>
                        <a:t>Filipino</a:t>
                      </a:r>
                      <a:endParaRPr lang="en-US" sz="3100" dirty="0">
                        <a:effectLst/>
                        <a:latin typeface="Calibri" panose="020F0502020204030204" pitchFamily="34" charset="0"/>
                        <a:ea typeface="Calibri" panose="020F0502020204030204" pitchFamily="34" charset="0"/>
                        <a:cs typeface="Times New Roman" panose="02020603050405020304" pitchFamily="18" charset="0"/>
                      </a:endParaRPr>
                    </a:p>
                  </a:txBody>
                  <a:tcPr marL="195190" marR="195190" marT="0" marB="0"/>
                </a:tc>
                <a:tc>
                  <a:txBody>
                    <a:bodyPr/>
                    <a:lstStyle/>
                    <a:p>
                      <a:pPr marL="0" marR="0" algn="ctr">
                        <a:lnSpc>
                          <a:spcPct val="107000"/>
                        </a:lnSpc>
                        <a:spcAft>
                          <a:spcPts val="800"/>
                        </a:spcAft>
                        <a:buNone/>
                      </a:pPr>
                      <a:r>
                        <a:rPr lang="en-PH" sz="2800">
                          <a:effectLst/>
                        </a:rPr>
                        <a:t>Math</a:t>
                      </a:r>
                      <a:endParaRPr lang="en-US" sz="3100">
                        <a:effectLst/>
                        <a:latin typeface="Calibri" panose="020F0502020204030204" pitchFamily="34" charset="0"/>
                        <a:ea typeface="Calibri" panose="020F0502020204030204" pitchFamily="34" charset="0"/>
                        <a:cs typeface="Times New Roman" panose="02020603050405020304" pitchFamily="18" charset="0"/>
                      </a:endParaRPr>
                    </a:p>
                  </a:txBody>
                  <a:tcPr marL="195190" marR="195190" marT="0" marB="0"/>
                </a:tc>
                <a:tc>
                  <a:txBody>
                    <a:bodyPr/>
                    <a:lstStyle/>
                    <a:p>
                      <a:pPr marL="0" marR="0" algn="ctr">
                        <a:lnSpc>
                          <a:spcPct val="107000"/>
                        </a:lnSpc>
                        <a:spcAft>
                          <a:spcPts val="800"/>
                        </a:spcAft>
                        <a:buNone/>
                      </a:pPr>
                      <a:r>
                        <a:rPr lang="en-PH" sz="2800">
                          <a:effectLst/>
                        </a:rPr>
                        <a:t>English</a:t>
                      </a:r>
                      <a:endParaRPr lang="en-US" sz="3100">
                        <a:effectLst/>
                        <a:latin typeface="Calibri" panose="020F0502020204030204" pitchFamily="34" charset="0"/>
                        <a:ea typeface="Calibri" panose="020F0502020204030204" pitchFamily="34" charset="0"/>
                        <a:cs typeface="Times New Roman" panose="02020603050405020304" pitchFamily="18" charset="0"/>
                      </a:endParaRPr>
                    </a:p>
                  </a:txBody>
                  <a:tcPr marL="195190" marR="195190" marT="0" marB="0"/>
                </a:tc>
                <a:tc>
                  <a:txBody>
                    <a:bodyPr/>
                    <a:lstStyle/>
                    <a:p>
                      <a:pPr marL="0" marR="0" algn="ctr">
                        <a:lnSpc>
                          <a:spcPct val="107000"/>
                        </a:lnSpc>
                        <a:spcAft>
                          <a:spcPts val="800"/>
                        </a:spcAft>
                        <a:buNone/>
                      </a:pPr>
                      <a:r>
                        <a:rPr lang="en-PH" sz="2800">
                          <a:effectLst/>
                        </a:rPr>
                        <a:t>Science</a:t>
                      </a:r>
                      <a:endParaRPr lang="en-US" sz="3100">
                        <a:effectLst/>
                        <a:latin typeface="Calibri" panose="020F0502020204030204" pitchFamily="34" charset="0"/>
                        <a:ea typeface="Calibri" panose="020F0502020204030204" pitchFamily="34" charset="0"/>
                        <a:cs typeface="Times New Roman" panose="02020603050405020304" pitchFamily="18" charset="0"/>
                      </a:endParaRPr>
                    </a:p>
                  </a:txBody>
                  <a:tcPr marL="195190" marR="195190" marT="0" marB="0"/>
                </a:tc>
                <a:tc>
                  <a:txBody>
                    <a:bodyPr/>
                    <a:lstStyle/>
                    <a:p>
                      <a:pPr marL="0" marR="0" algn="ctr">
                        <a:lnSpc>
                          <a:spcPct val="107000"/>
                        </a:lnSpc>
                        <a:spcAft>
                          <a:spcPts val="800"/>
                        </a:spcAft>
                        <a:buNone/>
                      </a:pPr>
                      <a:r>
                        <a:rPr lang="en-PH" sz="2800">
                          <a:effectLst/>
                        </a:rPr>
                        <a:t>AP</a:t>
                      </a:r>
                      <a:endParaRPr lang="en-US" sz="3100">
                        <a:effectLst/>
                        <a:latin typeface="Calibri" panose="020F0502020204030204" pitchFamily="34" charset="0"/>
                        <a:ea typeface="Calibri" panose="020F0502020204030204" pitchFamily="34" charset="0"/>
                        <a:cs typeface="Times New Roman" panose="02020603050405020304" pitchFamily="18" charset="0"/>
                      </a:endParaRPr>
                    </a:p>
                  </a:txBody>
                  <a:tcPr marL="195190" marR="195190" marT="0" marB="0"/>
                </a:tc>
                <a:tc>
                  <a:txBody>
                    <a:bodyPr/>
                    <a:lstStyle/>
                    <a:p>
                      <a:pPr marL="0" marR="0" algn="ctr">
                        <a:lnSpc>
                          <a:spcPct val="107000"/>
                        </a:lnSpc>
                        <a:spcAft>
                          <a:spcPts val="800"/>
                        </a:spcAft>
                        <a:buNone/>
                      </a:pPr>
                      <a:r>
                        <a:rPr lang="en-PH" sz="2800">
                          <a:effectLst/>
                        </a:rPr>
                        <a:t>Overall</a:t>
                      </a:r>
                      <a:endParaRPr lang="en-US" sz="3100">
                        <a:effectLst/>
                        <a:latin typeface="Calibri" panose="020F0502020204030204" pitchFamily="34" charset="0"/>
                        <a:ea typeface="Calibri" panose="020F0502020204030204" pitchFamily="34" charset="0"/>
                        <a:cs typeface="Times New Roman" panose="02020603050405020304" pitchFamily="18" charset="0"/>
                      </a:endParaRPr>
                    </a:p>
                  </a:txBody>
                  <a:tcPr marL="195190" marR="195190" marT="0" marB="0"/>
                </a:tc>
                <a:extLst>
                  <a:ext uri="{0D108BD9-81ED-4DB2-BD59-A6C34878D82A}">
                    <a16:rowId xmlns:a16="http://schemas.microsoft.com/office/drawing/2014/main" val="2379288235"/>
                  </a:ext>
                </a:extLst>
              </a:tr>
              <a:tr h="1353774">
                <a:tc>
                  <a:txBody>
                    <a:bodyPr/>
                    <a:lstStyle/>
                    <a:p>
                      <a:pPr marL="0" marR="0" algn="l">
                        <a:lnSpc>
                          <a:spcPct val="107000"/>
                        </a:lnSpc>
                        <a:spcAft>
                          <a:spcPts val="800"/>
                        </a:spcAft>
                        <a:buNone/>
                      </a:pPr>
                      <a:r>
                        <a:rPr lang="en-PH" sz="2800">
                          <a:effectLst/>
                        </a:rPr>
                        <a:t>Manolo Fortich II</a:t>
                      </a:r>
                      <a:endParaRPr lang="en-US" sz="3100">
                        <a:effectLst/>
                        <a:latin typeface="Calibri" panose="020F0502020204030204" pitchFamily="34" charset="0"/>
                        <a:ea typeface="Calibri" panose="020F0502020204030204" pitchFamily="34" charset="0"/>
                        <a:cs typeface="Times New Roman" panose="02020603050405020304" pitchFamily="18" charset="0"/>
                      </a:endParaRPr>
                    </a:p>
                  </a:txBody>
                  <a:tcPr marL="195190" marR="195190" marT="0" marB="0"/>
                </a:tc>
                <a:tc>
                  <a:txBody>
                    <a:bodyPr/>
                    <a:lstStyle/>
                    <a:p>
                      <a:pPr marL="0" marR="0" algn="ctr">
                        <a:lnSpc>
                          <a:spcPct val="107000"/>
                        </a:lnSpc>
                        <a:spcAft>
                          <a:spcPts val="800"/>
                        </a:spcAft>
                        <a:buNone/>
                      </a:pPr>
                      <a:r>
                        <a:rPr lang="en-PH" sz="2800">
                          <a:effectLst/>
                        </a:rPr>
                        <a:t>502161</a:t>
                      </a:r>
                      <a:endParaRPr lang="en-US" sz="3100">
                        <a:effectLst/>
                        <a:latin typeface="Calibri" panose="020F0502020204030204" pitchFamily="34" charset="0"/>
                        <a:ea typeface="Calibri" panose="020F0502020204030204" pitchFamily="34" charset="0"/>
                        <a:cs typeface="Times New Roman" panose="02020603050405020304" pitchFamily="18" charset="0"/>
                      </a:endParaRPr>
                    </a:p>
                  </a:txBody>
                  <a:tcPr marL="195190" marR="195190" marT="0" marB="0"/>
                </a:tc>
                <a:tc>
                  <a:txBody>
                    <a:bodyPr/>
                    <a:lstStyle/>
                    <a:p>
                      <a:pPr marL="0" marR="0" algn="l">
                        <a:lnSpc>
                          <a:spcPct val="107000"/>
                        </a:lnSpc>
                        <a:spcAft>
                          <a:spcPts val="800"/>
                        </a:spcAft>
                        <a:buNone/>
                      </a:pPr>
                      <a:r>
                        <a:rPr lang="en-PH" sz="2800">
                          <a:effectLst/>
                        </a:rPr>
                        <a:t>Mantibugao IS</a:t>
                      </a:r>
                      <a:endParaRPr lang="en-US" sz="3100">
                        <a:effectLst/>
                        <a:latin typeface="Calibri" panose="020F0502020204030204" pitchFamily="34" charset="0"/>
                        <a:ea typeface="Calibri" panose="020F0502020204030204" pitchFamily="34" charset="0"/>
                        <a:cs typeface="Times New Roman" panose="02020603050405020304" pitchFamily="18" charset="0"/>
                      </a:endParaRPr>
                    </a:p>
                  </a:txBody>
                  <a:tcPr marL="195190" marR="195190" marT="0" marB="0"/>
                </a:tc>
                <a:tc>
                  <a:txBody>
                    <a:bodyPr/>
                    <a:lstStyle/>
                    <a:p>
                      <a:pPr marL="0" marR="0" algn="ctr">
                        <a:lnSpc>
                          <a:spcPct val="107000"/>
                        </a:lnSpc>
                        <a:spcAft>
                          <a:spcPts val="800"/>
                        </a:spcAft>
                        <a:buNone/>
                      </a:pPr>
                      <a:r>
                        <a:rPr lang="en-PH" sz="2800">
                          <a:effectLst/>
                        </a:rPr>
                        <a:t>101</a:t>
                      </a:r>
                      <a:endParaRPr lang="en-US" sz="3100">
                        <a:effectLst/>
                        <a:latin typeface="Calibri" panose="020F0502020204030204" pitchFamily="34" charset="0"/>
                        <a:ea typeface="Calibri" panose="020F0502020204030204" pitchFamily="34" charset="0"/>
                        <a:cs typeface="Times New Roman" panose="02020603050405020304" pitchFamily="18" charset="0"/>
                      </a:endParaRPr>
                    </a:p>
                  </a:txBody>
                  <a:tcPr marL="195190" marR="195190" marT="0" marB="0"/>
                </a:tc>
                <a:tc>
                  <a:txBody>
                    <a:bodyPr/>
                    <a:lstStyle/>
                    <a:p>
                      <a:pPr marL="0" marR="0" algn="ctr">
                        <a:lnSpc>
                          <a:spcPct val="107000"/>
                        </a:lnSpc>
                        <a:spcAft>
                          <a:spcPts val="800"/>
                        </a:spcAft>
                        <a:buNone/>
                      </a:pPr>
                      <a:r>
                        <a:rPr lang="en-PH" sz="2800" dirty="0">
                          <a:effectLst/>
                        </a:rPr>
                        <a:t>71.32</a:t>
                      </a:r>
                      <a:endParaRPr lang="en-US" sz="3100" dirty="0">
                        <a:effectLst/>
                        <a:latin typeface="Calibri" panose="020F0502020204030204" pitchFamily="34" charset="0"/>
                        <a:ea typeface="Calibri" panose="020F0502020204030204" pitchFamily="34" charset="0"/>
                        <a:cs typeface="Times New Roman" panose="02020603050405020304" pitchFamily="18" charset="0"/>
                      </a:endParaRPr>
                    </a:p>
                  </a:txBody>
                  <a:tcPr marL="195190" marR="195190" marT="0" marB="0"/>
                </a:tc>
                <a:tc>
                  <a:txBody>
                    <a:bodyPr/>
                    <a:lstStyle/>
                    <a:p>
                      <a:pPr marL="0" marR="0" algn="ctr">
                        <a:lnSpc>
                          <a:spcPct val="107000"/>
                        </a:lnSpc>
                        <a:spcAft>
                          <a:spcPts val="800"/>
                        </a:spcAft>
                        <a:buNone/>
                      </a:pPr>
                      <a:r>
                        <a:rPr lang="en-PH" sz="2800">
                          <a:effectLst/>
                        </a:rPr>
                        <a:t>56.14</a:t>
                      </a:r>
                      <a:endParaRPr lang="en-US" sz="3100">
                        <a:effectLst/>
                        <a:latin typeface="Calibri" panose="020F0502020204030204" pitchFamily="34" charset="0"/>
                        <a:ea typeface="Calibri" panose="020F0502020204030204" pitchFamily="34" charset="0"/>
                        <a:cs typeface="Times New Roman" panose="02020603050405020304" pitchFamily="18" charset="0"/>
                      </a:endParaRPr>
                    </a:p>
                  </a:txBody>
                  <a:tcPr marL="195190" marR="195190" marT="0" marB="0"/>
                </a:tc>
                <a:tc>
                  <a:txBody>
                    <a:bodyPr/>
                    <a:lstStyle/>
                    <a:p>
                      <a:pPr marL="0" marR="0" algn="ctr">
                        <a:lnSpc>
                          <a:spcPct val="107000"/>
                        </a:lnSpc>
                        <a:spcAft>
                          <a:spcPts val="800"/>
                        </a:spcAft>
                        <a:buNone/>
                      </a:pPr>
                      <a:r>
                        <a:rPr lang="en-PH" sz="2800">
                          <a:effectLst/>
                        </a:rPr>
                        <a:t>64.21</a:t>
                      </a:r>
                      <a:endParaRPr lang="en-US" sz="3100">
                        <a:effectLst/>
                        <a:latin typeface="Calibri" panose="020F0502020204030204" pitchFamily="34" charset="0"/>
                        <a:ea typeface="Calibri" panose="020F0502020204030204" pitchFamily="34" charset="0"/>
                        <a:cs typeface="Times New Roman" panose="02020603050405020304" pitchFamily="18" charset="0"/>
                      </a:endParaRPr>
                    </a:p>
                  </a:txBody>
                  <a:tcPr marL="195190" marR="195190" marT="0" marB="0"/>
                </a:tc>
                <a:tc>
                  <a:txBody>
                    <a:bodyPr/>
                    <a:lstStyle/>
                    <a:p>
                      <a:pPr marL="0" marR="0" algn="ctr">
                        <a:lnSpc>
                          <a:spcPct val="107000"/>
                        </a:lnSpc>
                        <a:spcAft>
                          <a:spcPts val="800"/>
                        </a:spcAft>
                        <a:buNone/>
                      </a:pPr>
                      <a:r>
                        <a:rPr lang="en-PH" sz="2800">
                          <a:effectLst/>
                        </a:rPr>
                        <a:t>65.68</a:t>
                      </a:r>
                      <a:endParaRPr lang="en-US" sz="3100">
                        <a:effectLst/>
                        <a:latin typeface="Calibri" panose="020F0502020204030204" pitchFamily="34" charset="0"/>
                        <a:ea typeface="Calibri" panose="020F0502020204030204" pitchFamily="34" charset="0"/>
                        <a:cs typeface="Times New Roman" panose="02020603050405020304" pitchFamily="18" charset="0"/>
                      </a:endParaRPr>
                    </a:p>
                  </a:txBody>
                  <a:tcPr marL="195190" marR="195190" marT="0" marB="0"/>
                </a:tc>
                <a:tc>
                  <a:txBody>
                    <a:bodyPr/>
                    <a:lstStyle/>
                    <a:p>
                      <a:pPr marL="0" marR="0" algn="ctr">
                        <a:lnSpc>
                          <a:spcPct val="107000"/>
                        </a:lnSpc>
                        <a:spcAft>
                          <a:spcPts val="800"/>
                        </a:spcAft>
                        <a:buNone/>
                      </a:pPr>
                      <a:r>
                        <a:rPr lang="en-PH" sz="2800">
                          <a:effectLst/>
                        </a:rPr>
                        <a:t>63.66</a:t>
                      </a:r>
                      <a:endParaRPr lang="en-US" sz="3100">
                        <a:effectLst/>
                        <a:latin typeface="Calibri" panose="020F0502020204030204" pitchFamily="34" charset="0"/>
                        <a:ea typeface="Calibri" panose="020F0502020204030204" pitchFamily="34" charset="0"/>
                        <a:cs typeface="Times New Roman" panose="02020603050405020304" pitchFamily="18" charset="0"/>
                      </a:endParaRPr>
                    </a:p>
                  </a:txBody>
                  <a:tcPr marL="195190" marR="195190" marT="0" marB="0"/>
                </a:tc>
                <a:tc>
                  <a:txBody>
                    <a:bodyPr/>
                    <a:lstStyle/>
                    <a:p>
                      <a:pPr marL="0" marR="0" algn="ctr">
                        <a:lnSpc>
                          <a:spcPct val="107000"/>
                        </a:lnSpc>
                        <a:spcAft>
                          <a:spcPts val="800"/>
                        </a:spcAft>
                        <a:buNone/>
                      </a:pPr>
                      <a:r>
                        <a:rPr lang="en-PH" sz="2800" dirty="0">
                          <a:effectLst/>
                        </a:rPr>
                        <a:t>64.20</a:t>
                      </a:r>
                      <a:endParaRPr lang="en-US" sz="3100" dirty="0">
                        <a:effectLst/>
                        <a:latin typeface="Calibri" panose="020F0502020204030204" pitchFamily="34" charset="0"/>
                        <a:ea typeface="Calibri" panose="020F0502020204030204" pitchFamily="34" charset="0"/>
                        <a:cs typeface="Times New Roman" panose="02020603050405020304" pitchFamily="18" charset="0"/>
                      </a:endParaRPr>
                    </a:p>
                  </a:txBody>
                  <a:tcPr marL="195190" marR="195190" marT="0" marB="0"/>
                </a:tc>
                <a:extLst>
                  <a:ext uri="{0D108BD9-81ED-4DB2-BD59-A6C34878D82A}">
                    <a16:rowId xmlns:a16="http://schemas.microsoft.com/office/drawing/2014/main" val="1754200587"/>
                  </a:ext>
                </a:extLst>
              </a:tr>
            </a:tbl>
          </a:graphicData>
        </a:graphic>
      </p:graphicFrame>
      <p:sp>
        <p:nvSpPr>
          <p:cNvPr id="6" name="Google Shape;104;g3a0c31a57f9_0_2">
            <a:extLst>
              <a:ext uri="{FF2B5EF4-FFF2-40B4-BE49-F238E27FC236}">
                <a16:creationId xmlns:a16="http://schemas.microsoft.com/office/drawing/2014/main" id="{E03A9534-E014-4C50-5679-5AB276D1D279}"/>
              </a:ext>
            </a:extLst>
          </p:cNvPr>
          <p:cNvSpPr txBox="1">
            <a:spLocks/>
          </p:cNvSpPr>
          <p:nvPr/>
        </p:nvSpPr>
        <p:spPr>
          <a:xfrm>
            <a:off x="533400" y="4407374"/>
            <a:ext cx="17373600" cy="5612926"/>
          </a:xfrm>
          <a:prstGeom prst="rect">
            <a:avLst/>
          </a:prstGeom>
          <a:noFill/>
          <a:ln>
            <a:noFill/>
          </a:ln>
        </p:spPr>
        <p:txBody>
          <a:bodyPr spcFirstLastPara="1" wrap="square" lIns="91425" tIns="45700" rIns="91425" bIns="45700" anchor="t" anchorCtr="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PH" b="1" dirty="0"/>
              <a:t>High-Performing and Low-Performing Learners in NAT</a:t>
            </a:r>
            <a:endParaRPr lang="en-US" dirty="0"/>
          </a:p>
          <a:p>
            <a:r>
              <a:rPr lang="en-GB" dirty="0"/>
              <a:t>Based on the NAT results, learners demonstrated the highest performance in Filipino with a Mean Percentage Score (MPS) of 71.32, indicating relatively strong language proficiency and comprehension skills. English (64.21) and </a:t>
            </a:r>
            <a:r>
              <a:rPr lang="en-GB" dirty="0" err="1"/>
              <a:t>Araling</a:t>
            </a:r>
            <a:r>
              <a:rPr lang="en-GB" dirty="0"/>
              <a:t> </a:t>
            </a:r>
            <a:r>
              <a:rPr lang="en-GB" dirty="0" err="1"/>
              <a:t>Panlipunan</a:t>
            </a:r>
            <a:r>
              <a:rPr lang="en-GB" dirty="0"/>
              <a:t> (63.66) showed moderate performance, suggesting that learners have acceptable understanding of content but still require reinforcement to improve mastery. In contrast, Mathematics recorded the lowest MPS at 56.14, identifying it as the weakest learning area and indicating that a significant number of learners belong to the low-performing group in this subject. Overall, the results show a clear gap between high performance in Filipino and low performance in Mathematics, highlighting the need for targeted instructional interventions, particularly in numeracy skills.</a:t>
            </a:r>
            <a:endParaRPr lang="en-US" dirty="0"/>
          </a:p>
        </p:txBody>
      </p:sp>
    </p:spTree>
    <p:extLst>
      <p:ext uri="{BB962C8B-B14F-4D97-AF65-F5344CB8AC3E}">
        <p14:creationId xmlns:p14="http://schemas.microsoft.com/office/powerpoint/2010/main" val="24010878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69C306-6B54-7F78-9F5F-35C7F355FBBF}"/>
            </a:ext>
          </a:extLst>
        </p:cNvPr>
        <p:cNvGrpSpPr/>
        <p:nvPr/>
      </p:nvGrpSpPr>
      <p:grpSpPr>
        <a:xfrm>
          <a:off x="0" y="0"/>
          <a:ext cx="0" cy="0"/>
          <a:chOff x="0" y="0"/>
          <a:chExt cx="0" cy="0"/>
        </a:xfrm>
      </p:grpSpPr>
      <p:sp>
        <p:nvSpPr>
          <p:cNvPr id="11" name="Google Shape;104;g3a0c31a57f9_0_2">
            <a:extLst>
              <a:ext uri="{FF2B5EF4-FFF2-40B4-BE49-F238E27FC236}">
                <a16:creationId xmlns:a16="http://schemas.microsoft.com/office/drawing/2014/main" id="{BBDBB56D-BFCE-5E08-1CF9-9F69F85E3114}"/>
              </a:ext>
            </a:extLst>
          </p:cNvPr>
          <p:cNvSpPr txBox="1">
            <a:spLocks/>
          </p:cNvSpPr>
          <p:nvPr/>
        </p:nvSpPr>
        <p:spPr>
          <a:xfrm>
            <a:off x="1066800" y="12309"/>
            <a:ext cx="10711200" cy="794700"/>
          </a:xfrm>
          <a:prstGeom prst="rect">
            <a:avLst/>
          </a:prstGeom>
          <a:noFill/>
          <a:ln>
            <a:noFill/>
          </a:ln>
        </p:spPr>
        <p:txBody>
          <a:bodyPr spcFirstLastPara="1" wrap="square" lIns="91425" tIns="45700" rIns="91425" bIns="45700" anchor="t" anchorCtr="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90000"/>
              </a:lnSpc>
              <a:spcBef>
                <a:spcPts val="1000"/>
              </a:spcBef>
              <a:buClr>
                <a:srgbClr val="002060"/>
              </a:buClr>
              <a:buSzPts val="2400"/>
              <a:buFont typeface="Arial" pitchFamily="34" charset="0"/>
              <a:buNone/>
            </a:pPr>
            <a:r>
              <a:rPr lang="en-US" sz="3400" b="1" dirty="0">
                <a:solidFill>
                  <a:srgbClr val="002060"/>
                </a:solidFill>
                <a:latin typeface="Libre Franklin"/>
                <a:ea typeface="Libre Franklin"/>
                <a:cs typeface="Libre Franklin"/>
                <a:sym typeface="Libre Franklin"/>
              </a:rPr>
              <a:t>Performance Dashboard &amp; Targets-ELLNA/NAT</a:t>
            </a:r>
          </a:p>
          <a:p>
            <a:pPr marL="0" indent="0">
              <a:lnSpc>
                <a:spcPct val="90000"/>
              </a:lnSpc>
              <a:spcBef>
                <a:spcPts val="1000"/>
              </a:spcBef>
              <a:buClr>
                <a:srgbClr val="002060"/>
              </a:buClr>
              <a:buSzPts val="2400"/>
              <a:buFont typeface="Arial" pitchFamily="34" charset="0"/>
              <a:buNone/>
            </a:pPr>
            <a:endParaRPr lang="en-US" sz="3400" b="1" dirty="0">
              <a:solidFill>
                <a:srgbClr val="002060"/>
              </a:solidFill>
              <a:latin typeface="Libre Franklin"/>
              <a:ea typeface="Libre Franklin"/>
              <a:cs typeface="Libre Franklin"/>
              <a:sym typeface="Libre Franklin"/>
            </a:endParaRPr>
          </a:p>
        </p:txBody>
      </p:sp>
      <p:sp>
        <p:nvSpPr>
          <p:cNvPr id="13" name="Google Shape;106;g3a0c31a57f9_0_2">
            <a:extLst>
              <a:ext uri="{FF2B5EF4-FFF2-40B4-BE49-F238E27FC236}">
                <a16:creationId xmlns:a16="http://schemas.microsoft.com/office/drawing/2014/main" id="{5AB29B6A-CD80-3A7A-1B77-D754C1012517}"/>
              </a:ext>
            </a:extLst>
          </p:cNvPr>
          <p:cNvSpPr/>
          <p:nvPr/>
        </p:nvSpPr>
        <p:spPr>
          <a:xfrm>
            <a:off x="1143000" y="725177"/>
            <a:ext cx="9913800" cy="696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2060"/>
              </a:solidFill>
              <a:latin typeface="Arial"/>
              <a:ea typeface="Arial"/>
              <a:cs typeface="Arial"/>
              <a:sym typeface="Arial"/>
            </a:endParaRPr>
          </a:p>
        </p:txBody>
      </p:sp>
      <p:sp>
        <p:nvSpPr>
          <p:cNvPr id="3" name="Google Shape;104;g3a0c31a57f9_0_2">
            <a:extLst>
              <a:ext uri="{FF2B5EF4-FFF2-40B4-BE49-F238E27FC236}">
                <a16:creationId xmlns:a16="http://schemas.microsoft.com/office/drawing/2014/main" id="{A54DB9C2-FFFF-B8DC-11CB-85C55EAF2C05}"/>
              </a:ext>
            </a:extLst>
          </p:cNvPr>
          <p:cNvSpPr txBox="1">
            <a:spLocks/>
          </p:cNvSpPr>
          <p:nvPr/>
        </p:nvSpPr>
        <p:spPr>
          <a:xfrm>
            <a:off x="8085672" y="917896"/>
            <a:ext cx="2116653" cy="794700"/>
          </a:xfrm>
          <a:prstGeom prst="rect">
            <a:avLst/>
          </a:prstGeom>
          <a:noFill/>
          <a:ln>
            <a:noFill/>
          </a:ln>
        </p:spPr>
        <p:txBody>
          <a:bodyPr spcFirstLastPara="1" wrap="square" lIns="91425" tIns="45700" rIns="91425" bIns="45700" anchor="t" anchorCtr="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90000"/>
              </a:lnSpc>
              <a:spcBef>
                <a:spcPts val="1000"/>
              </a:spcBef>
              <a:buClr>
                <a:srgbClr val="002060"/>
              </a:buClr>
              <a:buSzPts val="2400"/>
              <a:buNone/>
            </a:pPr>
            <a:r>
              <a:rPr lang="en-PH" sz="4000" b="1" dirty="0">
                <a:solidFill>
                  <a:srgbClr val="002060"/>
                </a:solidFill>
                <a:latin typeface="Libre Franklin"/>
                <a:ea typeface="Libre Franklin"/>
                <a:cs typeface="Libre Franklin"/>
                <a:sym typeface="Libre Franklin"/>
              </a:rPr>
              <a:t>ELLNA</a:t>
            </a:r>
            <a:endParaRPr lang="en-US" sz="4000" b="1" dirty="0">
              <a:solidFill>
                <a:srgbClr val="002060"/>
              </a:solidFill>
              <a:latin typeface="Libre Franklin"/>
              <a:ea typeface="Libre Franklin"/>
              <a:cs typeface="Libre Franklin"/>
              <a:sym typeface="Libre Franklin"/>
            </a:endParaRPr>
          </a:p>
        </p:txBody>
      </p:sp>
      <p:sp>
        <p:nvSpPr>
          <p:cNvPr id="6" name="Google Shape;104;g3a0c31a57f9_0_2">
            <a:extLst>
              <a:ext uri="{FF2B5EF4-FFF2-40B4-BE49-F238E27FC236}">
                <a16:creationId xmlns:a16="http://schemas.microsoft.com/office/drawing/2014/main" id="{11A2BA90-D7EC-65D9-AFED-C7B84CDDA8DA}"/>
              </a:ext>
            </a:extLst>
          </p:cNvPr>
          <p:cNvSpPr txBox="1">
            <a:spLocks/>
          </p:cNvSpPr>
          <p:nvPr/>
        </p:nvSpPr>
        <p:spPr>
          <a:xfrm>
            <a:off x="533400" y="3771900"/>
            <a:ext cx="17373600" cy="6248400"/>
          </a:xfrm>
          <a:prstGeom prst="rect">
            <a:avLst/>
          </a:prstGeom>
          <a:noFill/>
          <a:ln>
            <a:noFill/>
          </a:ln>
        </p:spPr>
        <p:txBody>
          <a:bodyPr spcFirstLastPara="1" wrap="square" lIns="91425" tIns="45700" rIns="91425" bIns="45700" anchor="t" anchorCtr="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4000" dirty="0"/>
              <a:t>Based on the ELLNA results, the </a:t>
            </a:r>
            <a:r>
              <a:rPr lang="en-US" sz="4000" b="1" dirty="0"/>
              <a:t>high-performing group</a:t>
            </a:r>
            <a:r>
              <a:rPr lang="en-US" sz="4000" dirty="0"/>
              <a:t> is identified in </a:t>
            </a:r>
            <a:r>
              <a:rPr lang="en-US" sz="4000" b="1" dirty="0"/>
              <a:t>Filipino</a:t>
            </a:r>
            <a:r>
              <a:rPr lang="en-US" sz="4000" dirty="0"/>
              <a:t>, which obtained the highest Mean Percentage Score of </a:t>
            </a:r>
            <a:r>
              <a:rPr lang="en-US" sz="4000" b="1" dirty="0"/>
              <a:t>44.94%</a:t>
            </a:r>
            <a:r>
              <a:rPr lang="en-US" sz="4000" dirty="0"/>
              <a:t>, indicating comparatively better performance in this learning area despite still being below mastery level. On the other hand, the </a:t>
            </a:r>
            <a:r>
              <a:rPr lang="en-US" sz="4000" b="1" dirty="0"/>
              <a:t>low-performing group</a:t>
            </a:r>
            <a:r>
              <a:rPr lang="en-US" sz="4000" dirty="0"/>
              <a:t> is evident in </a:t>
            </a:r>
            <a:r>
              <a:rPr lang="en-US" sz="4000" b="1" dirty="0"/>
              <a:t>Numeracy</a:t>
            </a:r>
            <a:r>
              <a:rPr lang="en-US" sz="4000" dirty="0"/>
              <a:t>, which registered the lowest Mean Percentage Score of </a:t>
            </a:r>
            <a:r>
              <a:rPr lang="en-US" sz="4000" b="1" dirty="0"/>
              <a:t>30.36%</a:t>
            </a:r>
            <a:r>
              <a:rPr lang="en-US" sz="4000" dirty="0"/>
              <a:t>, reflecting very low mastery and significant learning gaps. English (41.42%) and MTB (41.44%) fall between these two extremes and are also considered low-performing, but they show relatively better outcomes than Numeracy.</a:t>
            </a:r>
          </a:p>
        </p:txBody>
      </p:sp>
      <p:pic>
        <p:nvPicPr>
          <p:cNvPr id="2" name="Picture 1">
            <a:extLst>
              <a:ext uri="{FF2B5EF4-FFF2-40B4-BE49-F238E27FC236}">
                <a16:creationId xmlns:a16="http://schemas.microsoft.com/office/drawing/2014/main" id="{8FE212F7-8B5D-96FF-42F1-ECB7BF667639}"/>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660046"/>
            <a:ext cx="16916399" cy="1730854"/>
          </a:xfrm>
          <a:prstGeom prst="rect">
            <a:avLst/>
          </a:prstGeom>
          <a:noFill/>
          <a:ln>
            <a:noFill/>
          </a:ln>
        </p:spPr>
      </p:pic>
    </p:spTree>
    <p:extLst>
      <p:ext uri="{BB962C8B-B14F-4D97-AF65-F5344CB8AC3E}">
        <p14:creationId xmlns:p14="http://schemas.microsoft.com/office/powerpoint/2010/main" val="409561074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F0032B-AE98-CF7E-8840-A7AAB44DA85A}"/>
            </a:ext>
          </a:extLst>
        </p:cNvPr>
        <p:cNvGrpSpPr/>
        <p:nvPr/>
      </p:nvGrpSpPr>
      <p:grpSpPr>
        <a:xfrm>
          <a:off x="0" y="0"/>
          <a:ext cx="0" cy="0"/>
          <a:chOff x="0" y="0"/>
          <a:chExt cx="0" cy="0"/>
        </a:xfrm>
      </p:grpSpPr>
      <p:sp>
        <p:nvSpPr>
          <p:cNvPr id="10" name="Google Shape;103;g3a0c31a57f9_0_2">
            <a:extLst>
              <a:ext uri="{FF2B5EF4-FFF2-40B4-BE49-F238E27FC236}">
                <a16:creationId xmlns:a16="http://schemas.microsoft.com/office/drawing/2014/main" id="{21F6BC66-0B33-CD23-A7E7-A9216EAA7D81}"/>
              </a:ext>
            </a:extLst>
          </p:cNvPr>
          <p:cNvSpPr txBox="1">
            <a:spLocks/>
          </p:cNvSpPr>
          <p:nvPr/>
        </p:nvSpPr>
        <p:spPr>
          <a:xfrm>
            <a:off x="1151575" y="635375"/>
            <a:ext cx="4411025" cy="794700"/>
          </a:xfrm>
          <a:prstGeom prst="rect">
            <a:avLst/>
          </a:prstGeom>
          <a:noFill/>
          <a:ln>
            <a:noFill/>
          </a:ln>
          <a:effectLst>
            <a:outerShdw blurRad="50800" dist="38100" dir="8100000" algn="tr" rotWithShape="0">
              <a:srgbClr val="000000">
                <a:alpha val="40000"/>
              </a:srgbClr>
            </a:outerShdw>
          </a:effectLst>
        </p:spPr>
        <p:txBody>
          <a:bodyPr spcFirstLastPara="1" wrap="square" lIns="91425" tIns="45700" rIns="91425" bIns="45700" anchor="b" anchorCtr="0">
            <a:normAutofit fontScale="9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90000"/>
              </a:lnSpc>
              <a:spcBef>
                <a:spcPts val="0"/>
              </a:spcBef>
              <a:buClr>
                <a:srgbClr val="002060"/>
              </a:buClr>
              <a:buSzPct val="100000"/>
              <a:buFont typeface="Libre Franklin Black"/>
              <a:buNone/>
            </a:pPr>
            <a:r>
              <a:rPr lang="en-PH" sz="6600" b="1" i="1" dirty="0">
                <a:solidFill>
                  <a:srgbClr val="002060"/>
                </a:solidFill>
                <a:latin typeface="Libre Franklin Black"/>
                <a:ea typeface="Libre Franklin Black"/>
                <a:cs typeface="Libre Franklin Black"/>
                <a:sym typeface="Libre Franklin Black"/>
              </a:rPr>
              <a:t>Remember</a:t>
            </a:r>
          </a:p>
        </p:txBody>
      </p:sp>
      <p:sp>
        <p:nvSpPr>
          <p:cNvPr id="12" name="Google Shape;105;g3a0c31a57f9_0_2">
            <a:extLst>
              <a:ext uri="{FF2B5EF4-FFF2-40B4-BE49-F238E27FC236}">
                <a16:creationId xmlns:a16="http://schemas.microsoft.com/office/drawing/2014/main" id="{6C7A169B-0CE0-D0A9-443A-D6A572773782}"/>
              </a:ext>
            </a:extLst>
          </p:cNvPr>
          <p:cNvSpPr txBox="1">
            <a:spLocks noGrp="1"/>
          </p:cNvSpPr>
          <p:nvPr>
            <p:ph type="sldNum" idx="12"/>
          </p:nvPr>
        </p:nvSpPr>
        <p:spPr>
          <a:xfrm>
            <a:off x="10201653" y="6779697"/>
            <a:ext cx="2743200" cy="365100"/>
          </a:xfrm>
          <a:prstGeom prst="rect">
            <a:avLst/>
          </a:prstGeom>
          <a:noFill/>
          <a:ln>
            <a:noFill/>
          </a:ln>
        </p:spPr>
        <p:txBody>
          <a:bodyPr spcFirstLastPara="1" wrap="square" lIns="91425" tIns="45700" rIns="91425" bIns="45700" anchor="ctr" anchorCtr="0">
            <a:noAutofit/>
          </a:bodyPr>
          <a:lstStyle/>
          <a:p>
            <a:pPr marL="0" lvl="0" indent="0" algn="r" rtl="0">
              <a:spcBef>
                <a:spcPts val="0"/>
              </a:spcBef>
              <a:spcAft>
                <a:spcPts val="0"/>
              </a:spcAft>
              <a:buNone/>
            </a:pPr>
            <a:fld id="{00000000-1234-1234-1234-123412341234}" type="slidenum">
              <a:rPr lang="en-PH">
                <a:solidFill>
                  <a:schemeClr val="dk1"/>
                </a:solidFill>
              </a:rPr>
              <a:t>12</a:t>
            </a:fld>
            <a:endParaRPr>
              <a:solidFill>
                <a:schemeClr val="dk1"/>
              </a:solidFill>
            </a:endParaRPr>
          </a:p>
        </p:txBody>
      </p:sp>
      <p:sp>
        <p:nvSpPr>
          <p:cNvPr id="13" name="Google Shape;106;g3a0c31a57f9_0_2">
            <a:extLst>
              <a:ext uri="{FF2B5EF4-FFF2-40B4-BE49-F238E27FC236}">
                <a16:creationId xmlns:a16="http://schemas.microsoft.com/office/drawing/2014/main" id="{37E2E1A7-5A5C-B1F8-7AC3-369EEA5F9139}"/>
              </a:ext>
            </a:extLst>
          </p:cNvPr>
          <p:cNvSpPr/>
          <p:nvPr/>
        </p:nvSpPr>
        <p:spPr>
          <a:xfrm>
            <a:off x="1295404" y="1430076"/>
            <a:ext cx="9913800" cy="696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2060"/>
              </a:solidFill>
              <a:latin typeface="Arial"/>
              <a:ea typeface="Arial"/>
              <a:cs typeface="Arial"/>
              <a:sym typeface="Arial"/>
            </a:endParaRPr>
          </a:p>
        </p:txBody>
      </p:sp>
      <p:pic>
        <p:nvPicPr>
          <p:cNvPr id="1026" name="Picture 2" descr="color icon for remember 33123646 Vector Art at Vecteezy">
            <a:extLst>
              <a:ext uri="{FF2B5EF4-FFF2-40B4-BE49-F238E27FC236}">
                <a16:creationId xmlns:a16="http://schemas.microsoft.com/office/drawing/2014/main" id="{BDD3777A-0F4C-ED5C-1530-22584C17B58F}"/>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86400" y="190500"/>
            <a:ext cx="982736" cy="116454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Table 1">
            <a:extLst>
              <a:ext uri="{FF2B5EF4-FFF2-40B4-BE49-F238E27FC236}">
                <a16:creationId xmlns:a16="http://schemas.microsoft.com/office/drawing/2014/main" id="{96F701DA-EB81-A084-58BA-A954A6F687EF}"/>
              </a:ext>
            </a:extLst>
          </p:cNvPr>
          <p:cNvGraphicFramePr>
            <a:graphicFrameLocks noGrp="1"/>
          </p:cNvGraphicFramePr>
          <p:nvPr>
            <p:extLst>
              <p:ext uri="{D42A27DB-BD31-4B8C-83A1-F6EECF244321}">
                <p14:modId xmlns:p14="http://schemas.microsoft.com/office/powerpoint/2010/main" val="673520890"/>
              </p:ext>
            </p:extLst>
          </p:nvPr>
        </p:nvGraphicFramePr>
        <p:xfrm>
          <a:off x="914400" y="1599156"/>
          <a:ext cx="16230600" cy="7075049"/>
        </p:xfrm>
        <a:graphic>
          <a:graphicData uri="http://schemas.openxmlformats.org/drawingml/2006/table">
            <a:tbl>
              <a:tblPr firstRow="1" bandRow="1">
                <a:tableStyleId>{5C22544A-7EE6-4342-B048-85BDC9FD1C3A}</a:tableStyleId>
              </a:tblPr>
              <a:tblGrid>
                <a:gridCol w="8305800">
                  <a:extLst>
                    <a:ext uri="{9D8B030D-6E8A-4147-A177-3AD203B41FA5}">
                      <a16:colId xmlns:a16="http://schemas.microsoft.com/office/drawing/2014/main" val="506502405"/>
                    </a:ext>
                  </a:extLst>
                </a:gridCol>
                <a:gridCol w="7924800">
                  <a:extLst>
                    <a:ext uri="{9D8B030D-6E8A-4147-A177-3AD203B41FA5}">
                      <a16:colId xmlns:a16="http://schemas.microsoft.com/office/drawing/2014/main" val="3756496233"/>
                    </a:ext>
                  </a:extLst>
                </a:gridCol>
              </a:tblGrid>
              <a:tr h="396179">
                <a:tc>
                  <a:txBody>
                    <a:bodyPr/>
                    <a:lstStyle/>
                    <a:p>
                      <a:r>
                        <a:rPr lang="en-US" dirty="0"/>
                        <a:t>Decrease NAT Result</a:t>
                      </a:r>
                    </a:p>
                  </a:txBody>
                  <a:tcPr/>
                </a:tc>
                <a:tc>
                  <a:txBody>
                    <a:bodyPr/>
                    <a:lstStyle/>
                    <a:p>
                      <a:endParaRPr lang="en-US"/>
                    </a:p>
                  </a:txBody>
                  <a:tcPr/>
                </a:tc>
                <a:extLst>
                  <a:ext uri="{0D108BD9-81ED-4DB2-BD59-A6C34878D82A}">
                    <a16:rowId xmlns:a16="http://schemas.microsoft.com/office/drawing/2014/main" val="2013903373"/>
                  </a:ext>
                </a:extLst>
              </a:tr>
              <a:tr h="862165">
                <a:tc>
                  <a:txBody>
                    <a:bodyPr/>
                    <a:lstStyle/>
                    <a:p>
                      <a:r>
                        <a:rPr lang="en-US" sz="2400" dirty="0"/>
                        <a:t>What programs were implemented in school in relation to NAT?</a:t>
                      </a:r>
                    </a:p>
                  </a:txBody>
                  <a:tcPr/>
                </a:tc>
                <a:tc>
                  <a:txBody>
                    <a:bodyPr/>
                    <a:lstStyle/>
                    <a:p>
                      <a:r>
                        <a:rPr lang="en-US" sz="2400" b="0" u="none" strike="noStrike" kern="1200" dirty="0">
                          <a:solidFill>
                            <a:schemeClr val="dk1"/>
                          </a:solidFill>
                          <a:effectLst/>
                          <a:latin typeface="+mn-lt"/>
                          <a:ea typeface="+mn-ea"/>
                          <a:cs typeface="+mn-cs"/>
                        </a:rPr>
                        <a:t>Intensive NAT review classes, periodic mock examinations and</a:t>
                      </a:r>
                    </a:p>
                    <a:p>
                      <a:r>
                        <a:rPr lang="en-US" sz="2400" b="0" u="none" strike="noStrike" kern="1200" dirty="0">
                          <a:solidFill>
                            <a:schemeClr val="dk1"/>
                          </a:solidFill>
                          <a:effectLst/>
                          <a:latin typeface="+mn-lt"/>
                          <a:ea typeface="+mn-ea"/>
                          <a:cs typeface="+mn-cs"/>
                        </a:rPr>
                        <a:t>subject-specific LAC sessions</a:t>
                      </a:r>
                    </a:p>
                  </a:txBody>
                  <a:tcPr/>
                </a:tc>
                <a:extLst>
                  <a:ext uri="{0D108BD9-81ED-4DB2-BD59-A6C34878D82A}">
                    <a16:rowId xmlns:a16="http://schemas.microsoft.com/office/drawing/2014/main" val="3840764650"/>
                  </a:ext>
                </a:extLst>
              </a:tr>
              <a:tr h="609600">
                <a:tc>
                  <a:txBody>
                    <a:bodyPr/>
                    <a:lstStyle/>
                    <a:p>
                      <a:r>
                        <a:rPr lang="en-US" sz="2400" dirty="0"/>
                        <a:t>What are the limitations of these program?</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u="none" strike="noStrike" kern="1200" dirty="0">
                          <a:solidFill>
                            <a:schemeClr val="dk1"/>
                          </a:solidFill>
                          <a:effectLst/>
                          <a:latin typeface="+mn-lt"/>
                          <a:ea typeface="+mn-ea"/>
                          <a:cs typeface="+mn-cs"/>
                        </a:rPr>
                        <a:t>Encroached on regular class hours and lacks targeted remedial intervention.</a:t>
                      </a:r>
                      <a:endParaRPr lang="en-US" sz="3600" dirty="0"/>
                    </a:p>
                  </a:txBody>
                  <a:tcPr/>
                </a:tc>
                <a:extLst>
                  <a:ext uri="{0D108BD9-81ED-4DB2-BD59-A6C34878D82A}">
                    <a16:rowId xmlns:a16="http://schemas.microsoft.com/office/drawing/2014/main" val="1400661831"/>
                  </a:ext>
                </a:extLst>
              </a:tr>
              <a:tr h="914400">
                <a:tc>
                  <a:txBody>
                    <a:bodyPr/>
                    <a:lstStyle/>
                    <a:p>
                      <a:r>
                        <a:rPr lang="en-US" sz="2400" dirty="0"/>
                        <a:t>What programs should be strengthened to improve performance?</a:t>
                      </a:r>
                    </a:p>
                  </a:txBody>
                  <a:tcPr/>
                </a:tc>
                <a:tc>
                  <a:txBody>
                    <a:bodyPr/>
                    <a:lstStyle/>
                    <a:p>
                      <a:r>
                        <a:rPr lang="en-US" sz="2400" b="0" u="none" strike="noStrike" kern="1200" dirty="0">
                          <a:solidFill>
                            <a:schemeClr val="dk1"/>
                          </a:solidFill>
                          <a:effectLst/>
                          <a:latin typeface="+mn-lt"/>
                          <a:ea typeface="+mn-ea"/>
                          <a:cs typeface="+mn-cs"/>
                        </a:rPr>
                        <a:t>Critical thinking enhancement drills and contextualized reading comprehension programs.</a:t>
                      </a:r>
                      <a:endParaRPr lang="en-US" sz="2400" dirty="0"/>
                    </a:p>
                  </a:txBody>
                  <a:tcPr/>
                </a:tc>
                <a:extLst>
                  <a:ext uri="{0D108BD9-81ED-4DB2-BD59-A6C34878D82A}">
                    <a16:rowId xmlns:a16="http://schemas.microsoft.com/office/drawing/2014/main" val="4019303531"/>
                  </a:ext>
                </a:extLst>
              </a:tr>
              <a:tr h="1209322">
                <a:tc>
                  <a:txBody>
                    <a:bodyPr/>
                    <a:lstStyle/>
                    <a:p>
                      <a:r>
                        <a:rPr lang="en-US" sz="2400" dirty="0"/>
                        <a:t>What technical support provided by the Division?</a:t>
                      </a:r>
                    </a:p>
                  </a:txBody>
                  <a:tcPr/>
                </a:tc>
                <a:tc>
                  <a:txBody>
                    <a:bodyPr/>
                    <a:lstStyle/>
                    <a:p>
                      <a:r>
                        <a:rPr lang="en-US" sz="2400" b="0" u="none" strike="noStrike" kern="1200" dirty="0">
                          <a:solidFill>
                            <a:schemeClr val="dk1"/>
                          </a:solidFill>
                          <a:effectLst/>
                          <a:latin typeface="+mn-lt"/>
                          <a:ea typeface="+mn-ea"/>
                          <a:cs typeface="+mn-cs"/>
                        </a:rPr>
                        <a:t>Provision of NAT templates.</a:t>
                      </a:r>
                    </a:p>
                    <a:p>
                      <a:r>
                        <a:rPr lang="en-US" sz="2400" b="0" u="none" strike="noStrike" kern="1200" dirty="0">
                          <a:solidFill>
                            <a:schemeClr val="dk1"/>
                          </a:solidFill>
                          <a:effectLst/>
                          <a:latin typeface="+mn-lt"/>
                          <a:ea typeface="+mn-ea"/>
                          <a:cs typeface="+mn-cs"/>
                        </a:rPr>
                        <a:t>Regional unified mock tests.</a:t>
                      </a:r>
                    </a:p>
                    <a:p>
                      <a:r>
                        <a:rPr lang="en-US" sz="2400" b="0" u="none" strike="noStrike" kern="1200" dirty="0">
                          <a:solidFill>
                            <a:schemeClr val="dk1"/>
                          </a:solidFill>
                          <a:effectLst/>
                          <a:latin typeface="+mn-lt"/>
                          <a:ea typeface="+mn-ea"/>
                          <a:cs typeface="+mn-cs"/>
                        </a:rPr>
                        <a:t>Supervisor school-level instructional monitoring.</a:t>
                      </a:r>
                    </a:p>
                  </a:txBody>
                  <a:tcPr/>
                </a:tc>
                <a:extLst>
                  <a:ext uri="{0D108BD9-81ED-4DB2-BD59-A6C34878D82A}">
                    <a16:rowId xmlns:a16="http://schemas.microsoft.com/office/drawing/2014/main" val="678618918"/>
                  </a:ext>
                </a:extLst>
              </a:tr>
              <a:tr h="1209322">
                <a:tc>
                  <a:txBody>
                    <a:bodyPr/>
                    <a:lstStyle/>
                    <a:p>
                      <a:r>
                        <a:rPr lang="en-US" sz="2400" dirty="0"/>
                        <a:t>What were the limitations (resources)?</a:t>
                      </a:r>
                    </a:p>
                  </a:txBody>
                  <a:tcPr/>
                </a:tc>
                <a:tc>
                  <a:txBody>
                    <a:bodyPr/>
                    <a:lstStyle/>
                    <a:p>
                      <a:r>
                        <a:rPr lang="en-US" sz="2400" b="0" u="none" strike="noStrike" kern="1200" dirty="0">
                          <a:solidFill>
                            <a:schemeClr val="dk1"/>
                          </a:solidFill>
                          <a:effectLst/>
                          <a:latin typeface="+mn-lt"/>
                          <a:ea typeface="+mn-ea"/>
                          <a:cs typeface="+mn-cs"/>
                        </a:rPr>
                        <a:t>Inadequate up-to-date review materials.</a:t>
                      </a:r>
                    </a:p>
                    <a:p>
                      <a:r>
                        <a:rPr lang="en-US" sz="2400" b="0" u="none" strike="noStrike" kern="1200" dirty="0">
                          <a:solidFill>
                            <a:schemeClr val="dk1"/>
                          </a:solidFill>
                          <a:effectLst/>
                          <a:latin typeface="+mn-lt"/>
                          <a:ea typeface="+mn-ea"/>
                          <a:cs typeface="+mn-cs"/>
                        </a:rPr>
                        <a:t>Limited budget for reproduction.</a:t>
                      </a:r>
                      <a:endParaRPr lang="en-US" sz="3600" b="0" u="none" strike="noStrike" kern="1200" dirty="0">
                        <a:solidFill>
                          <a:schemeClr val="dk1"/>
                        </a:solidFill>
                        <a:effectLst/>
                        <a:latin typeface="+mn-lt"/>
                        <a:ea typeface="+mn-ea"/>
                        <a:cs typeface="+mn-cs"/>
                      </a:endParaRPr>
                    </a:p>
                  </a:txBody>
                  <a:tcPr/>
                </a:tc>
                <a:extLst>
                  <a:ext uri="{0D108BD9-81ED-4DB2-BD59-A6C34878D82A}">
                    <a16:rowId xmlns:a16="http://schemas.microsoft.com/office/drawing/2014/main" val="740180794"/>
                  </a:ext>
                </a:extLst>
              </a:tr>
              <a:tr h="1660701">
                <a:tc>
                  <a:txBody>
                    <a:bodyPr/>
                    <a:lstStyle/>
                    <a:p>
                      <a:r>
                        <a:rPr lang="en-US" sz="2400" dirty="0"/>
                        <a:t>What are the challenges (barriers) in this school?</a:t>
                      </a:r>
                    </a:p>
                  </a:txBody>
                  <a:tcPr/>
                </a:tc>
                <a:tc>
                  <a:txBody>
                    <a:bodyPr/>
                    <a:lstStyle/>
                    <a:p>
                      <a:r>
                        <a:rPr lang="en-US" sz="2400" b="0" u="none" strike="noStrike" kern="1200" dirty="0">
                          <a:solidFill>
                            <a:schemeClr val="dk1"/>
                          </a:solidFill>
                          <a:effectLst/>
                          <a:latin typeface="+mn-lt"/>
                          <a:ea typeface="+mn-ea"/>
                          <a:cs typeface="+mn-cs"/>
                        </a:rPr>
                        <a:t>Language barriers in instruction.</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u="none" strike="noStrike" kern="1200" dirty="0">
                          <a:solidFill>
                            <a:schemeClr val="dk1"/>
                          </a:solidFill>
                          <a:effectLst/>
                          <a:latin typeface="+mn-lt"/>
                          <a:ea typeface="+mn-ea"/>
                          <a:cs typeface="+mn-cs"/>
                        </a:rPr>
                        <a:t>Low student test stamina.</a:t>
                      </a:r>
                    </a:p>
                    <a:p>
                      <a:r>
                        <a:rPr lang="en-US" sz="2400" b="0" u="none" strike="noStrike" kern="1200" dirty="0">
                          <a:solidFill>
                            <a:schemeClr val="dk1"/>
                          </a:solidFill>
                          <a:effectLst/>
                          <a:latin typeface="+mn-lt"/>
                          <a:ea typeface="+mn-ea"/>
                          <a:cs typeface="+mn-cs"/>
                        </a:rPr>
                        <a:t>Poor retention of competencies.</a:t>
                      </a:r>
                      <a:endParaRPr lang="en-US" sz="3600" b="0" u="none" strike="noStrike" kern="1200" dirty="0">
                        <a:solidFill>
                          <a:schemeClr val="dk1"/>
                        </a:solidFill>
                        <a:effectLst/>
                        <a:latin typeface="+mn-lt"/>
                        <a:ea typeface="+mn-ea"/>
                        <a:cs typeface="+mn-cs"/>
                      </a:endParaRPr>
                    </a:p>
                  </a:txBody>
                  <a:tcPr/>
                </a:tc>
                <a:extLst>
                  <a:ext uri="{0D108BD9-81ED-4DB2-BD59-A6C34878D82A}">
                    <a16:rowId xmlns:a16="http://schemas.microsoft.com/office/drawing/2014/main" val="3964897575"/>
                  </a:ext>
                </a:extLst>
              </a:tr>
            </a:tbl>
          </a:graphicData>
        </a:graphic>
      </p:graphicFrame>
    </p:spTree>
    <p:extLst>
      <p:ext uri="{BB962C8B-B14F-4D97-AF65-F5344CB8AC3E}">
        <p14:creationId xmlns:p14="http://schemas.microsoft.com/office/powerpoint/2010/main" val="20649527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0000"/>
            <a:lum/>
          </a:blip>
          <a:srcRect/>
          <a:stretch>
            <a:fillRect/>
          </a:stretch>
        </a:blipFill>
        <a:effectLst/>
      </p:bgPr>
    </p:bg>
    <p:spTree>
      <p:nvGrpSpPr>
        <p:cNvPr id="1" name="">
          <a:extLst>
            <a:ext uri="{FF2B5EF4-FFF2-40B4-BE49-F238E27FC236}">
              <a16:creationId xmlns:a16="http://schemas.microsoft.com/office/drawing/2014/main" id="{40BEFD8C-13A4-F2E8-482A-5472A47C6D7B}"/>
            </a:ext>
          </a:extLst>
        </p:cNvPr>
        <p:cNvGrpSpPr/>
        <p:nvPr/>
      </p:nvGrpSpPr>
      <p:grpSpPr>
        <a:xfrm>
          <a:off x="0" y="0"/>
          <a:ext cx="0" cy="0"/>
          <a:chOff x="0" y="0"/>
          <a:chExt cx="0" cy="0"/>
        </a:xfrm>
      </p:grpSpPr>
      <p:sp>
        <p:nvSpPr>
          <p:cNvPr id="10" name="Google Shape;103;g3a0c31a57f9_0_2">
            <a:extLst>
              <a:ext uri="{FF2B5EF4-FFF2-40B4-BE49-F238E27FC236}">
                <a16:creationId xmlns:a16="http://schemas.microsoft.com/office/drawing/2014/main" id="{A2352008-2B25-C869-D17A-9782DB0BA7B0}"/>
              </a:ext>
            </a:extLst>
          </p:cNvPr>
          <p:cNvSpPr txBox="1">
            <a:spLocks/>
          </p:cNvSpPr>
          <p:nvPr/>
        </p:nvSpPr>
        <p:spPr>
          <a:xfrm>
            <a:off x="990600" y="322374"/>
            <a:ext cx="16687800" cy="794700"/>
          </a:xfrm>
          <a:prstGeom prst="rect">
            <a:avLst/>
          </a:prstGeom>
          <a:noFill/>
          <a:ln>
            <a:noFill/>
          </a:ln>
          <a:effectLst>
            <a:outerShdw blurRad="50800" dist="38100" dir="8100000" algn="tr" rotWithShape="0">
              <a:srgbClr val="000000">
                <a:alpha val="40000"/>
              </a:srgbClr>
            </a:outerShdw>
          </a:effectLst>
        </p:spPr>
        <p:txBody>
          <a:bodyPr spcFirstLastPara="1" wrap="square" lIns="91425" tIns="45700" rIns="91425" bIns="45700" anchor="b" anchorCtr="0">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90000"/>
              </a:lnSpc>
              <a:spcBef>
                <a:spcPts val="0"/>
              </a:spcBef>
              <a:buClr>
                <a:srgbClr val="002060"/>
              </a:buClr>
              <a:buSzPct val="100000"/>
              <a:buFont typeface="Libre Franklin Black"/>
              <a:buNone/>
            </a:pPr>
            <a:r>
              <a:rPr lang="en-US" sz="4800" b="1" i="1" dirty="0">
                <a:solidFill>
                  <a:srgbClr val="002060"/>
                </a:solidFill>
                <a:latin typeface="Libre Franklin Black"/>
                <a:ea typeface="Libre Franklin Black"/>
                <a:cs typeface="Libre Franklin Black"/>
                <a:sym typeface="Libre Franklin Black"/>
              </a:rPr>
              <a:t>Budget Utilization (Obligation &amp; Disbursement)</a:t>
            </a:r>
          </a:p>
        </p:txBody>
      </p:sp>
      <p:sp>
        <p:nvSpPr>
          <p:cNvPr id="13" name="Google Shape;106;g3a0c31a57f9_0_2">
            <a:extLst>
              <a:ext uri="{FF2B5EF4-FFF2-40B4-BE49-F238E27FC236}">
                <a16:creationId xmlns:a16="http://schemas.microsoft.com/office/drawing/2014/main" id="{60492231-C2B0-AD9B-AC74-84A406B92639}"/>
              </a:ext>
            </a:extLst>
          </p:cNvPr>
          <p:cNvSpPr/>
          <p:nvPr/>
        </p:nvSpPr>
        <p:spPr>
          <a:xfrm>
            <a:off x="990600" y="1063961"/>
            <a:ext cx="13637455" cy="1197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2060"/>
              </a:solidFill>
              <a:latin typeface="Arial"/>
              <a:ea typeface="Arial"/>
              <a:cs typeface="Arial"/>
              <a:sym typeface="Arial"/>
            </a:endParaRPr>
          </a:p>
        </p:txBody>
      </p:sp>
      <p:graphicFrame>
        <p:nvGraphicFramePr>
          <p:cNvPr id="8" name="Chart 7">
            <a:extLst>
              <a:ext uri="{FF2B5EF4-FFF2-40B4-BE49-F238E27FC236}">
                <a16:creationId xmlns:a16="http://schemas.microsoft.com/office/drawing/2014/main" id="{32B7DE20-ADDF-738A-4FEE-E8DB3F4D89B1}"/>
              </a:ext>
            </a:extLst>
          </p:cNvPr>
          <p:cNvGraphicFramePr/>
          <p:nvPr>
            <p:extLst>
              <p:ext uri="{D42A27DB-BD31-4B8C-83A1-F6EECF244321}">
                <p14:modId xmlns:p14="http://schemas.microsoft.com/office/powerpoint/2010/main" val="3052171789"/>
              </p:ext>
            </p:extLst>
          </p:nvPr>
        </p:nvGraphicFramePr>
        <p:xfrm>
          <a:off x="990600" y="1079499"/>
          <a:ext cx="15087600" cy="855980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4162932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10000"/>
            <a:lum/>
          </a:blip>
          <a:srcRect/>
          <a:stretch>
            <a:fillRect/>
          </a:stretch>
        </a:blipFill>
        <a:effectLst/>
      </p:bgPr>
    </p:bg>
    <p:spTree>
      <p:nvGrpSpPr>
        <p:cNvPr id="1" name="">
          <a:extLst>
            <a:ext uri="{FF2B5EF4-FFF2-40B4-BE49-F238E27FC236}">
              <a16:creationId xmlns:a16="http://schemas.microsoft.com/office/drawing/2014/main" id="{B40D2E87-2EA2-073D-130D-AEC0EBCFECDF}"/>
            </a:ext>
          </a:extLst>
        </p:cNvPr>
        <p:cNvGrpSpPr/>
        <p:nvPr/>
      </p:nvGrpSpPr>
      <p:grpSpPr>
        <a:xfrm>
          <a:off x="0" y="0"/>
          <a:ext cx="0" cy="0"/>
          <a:chOff x="0" y="0"/>
          <a:chExt cx="0" cy="0"/>
        </a:xfrm>
      </p:grpSpPr>
      <p:sp>
        <p:nvSpPr>
          <p:cNvPr id="10" name="Google Shape;103;g3a0c31a57f9_0_2">
            <a:extLst>
              <a:ext uri="{FF2B5EF4-FFF2-40B4-BE49-F238E27FC236}">
                <a16:creationId xmlns:a16="http://schemas.microsoft.com/office/drawing/2014/main" id="{AF9F85B5-8CF6-DB44-320F-37F6582C3FD2}"/>
              </a:ext>
            </a:extLst>
          </p:cNvPr>
          <p:cNvSpPr txBox="1">
            <a:spLocks/>
          </p:cNvSpPr>
          <p:nvPr/>
        </p:nvSpPr>
        <p:spPr>
          <a:xfrm>
            <a:off x="990600" y="322374"/>
            <a:ext cx="16687800" cy="794700"/>
          </a:xfrm>
          <a:prstGeom prst="rect">
            <a:avLst/>
          </a:prstGeom>
          <a:noFill/>
          <a:ln>
            <a:noFill/>
          </a:ln>
          <a:effectLst>
            <a:outerShdw blurRad="50800" dist="38100" dir="8100000" algn="tr" rotWithShape="0">
              <a:srgbClr val="000000">
                <a:alpha val="40000"/>
              </a:srgbClr>
            </a:outerShdw>
          </a:effectLst>
        </p:spPr>
        <p:txBody>
          <a:bodyPr spcFirstLastPara="1" wrap="square" lIns="91425" tIns="45700" rIns="91425" bIns="45700" anchor="b" anchorCtr="0">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90000"/>
              </a:lnSpc>
              <a:spcBef>
                <a:spcPts val="0"/>
              </a:spcBef>
              <a:buClr>
                <a:srgbClr val="002060"/>
              </a:buClr>
              <a:buSzPct val="100000"/>
              <a:buFont typeface="Libre Franklin Black"/>
              <a:buNone/>
            </a:pPr>
            <a:r>
              <a:rPr lang="en-US" sz="4800" b="1" i="1" dirty="0">
                <a:solidFill>
                  <a:srgbClr val="002060"/>
                </a:solidFill>
                <a:latin typeface="Libre Franklin Black"/>
                <a:ea typeface="Libre Franklin Black"/>
                <a:cs typeface="Libre Franklin Black"/>
                <a:sym typeface="Libre Franklin Black"/>
              </a:rPr>
              <a:t>Budget Utilization (Obligation &amp; Disbursement)</a:t>
            </a:r>
          </a:p>
        </p:txBody>
      </p:sp>
      <p:sp>
        <p:nvSpPr>
          <p:cNvPr id="13" name="Google Shape;106;g3a0c31a57f9_0_2">
            <a:extLst>
              <a:ext uri="{FF2B5EF4-FFF2-40B4-BE49-F238E27FC236}">
                <a16:creationId xmlns:a16="http://schemas.microsoft.com/office/drawing/2014/main" id="{FDCFFDEB-F939-6C5E-97C5-272365E04BCC}"/>
              </a:ext>
            </a:extLst>
          </p:cNvPr>
          <p:cNvSpPr/>
          <p:nvPr/>
        </p:nvSpPr>
        <p:spPr>
          <a:xfrm>
            <a:off x="990600" y="1063961"/>
            <a:ext cx="13637455" cy="1197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2060"/>
              </a:solidFill>
              <a:latin typeface="Arial"/>
              <a:ea typeface="Arial"/>
              <a:cs typeface="Arial"/>
              <a:sym typeface="Arial"/>
            </a:endParaRPr>
          </a:p>
        </p:txBody>
      </p:sp>
      <p:graphicFrame>
        <p:nvGraphicFramePr>
          <p:cNvPr id="3" name="Table 2">
            <a:extLst>
              <a:ext uri="{FF2B5EF4-FFF2-40B4-BE49-F238E27FC236}">
                <a16:creationId xmlns:a16="http://schemas.microsoft.com/office/drawing/2014/main" id="{890063B3-6BEF-4092-CCE1-E1305FBD8FCB}"/>
              </a:ext>
            </a:extLst>
          </p:cNvPr>
          <p:cNvGraphicFramePr>
            <a:graphicFrameLocks noGrp="1"/>
          </p:cNvGraphicFramePr>
          <p:nvPr>
            <p:extLst>
              <p:ext uri="{D42A27DB-BD31-4B8C-83A1-F6EECF244321}">
                <p14:modId xmlns:p14="http://schemas.microsoft.com/office/powerpoint/2010/main" val="4001573073"/>
              </p:ext>
            </p:extLst>
          </p:nvPr>
        </p:nvGraphicFramePr>
        <p:xfrm>
          <a:off x="457199" y="1977487"/>
          <a:ext cx="17373601" cy="7245552"/>
        </p:xfrm>
        <a:graphic>
          <a:graphicData uri="http://schemas.openxmlformats.org/drawingml/2006/table">
            <a:tbl>
              <a:tblPr firstRow="1" bandRow="1">
                <a:tableStyleId>{5C22544A-7EE6-4342-B048-85BDC9FD1C3A}</a:tableStyleId>
              </a:tblPr>
              <a:tblGrid>
                <a:gridCol w="4035435">
                  <a:extLst>
                    <a:ext uri="{9D8B030D-6E8A-4147-A177-3AD203B41FA5}">
                      <a16:colId xmlns:a16="http://schemas.microsoft.com/office/drawing/2014/main" val="327739404"/>
                    </a:ext>
                  </a:extLst>
                </a:gridCol>
                <a:gridCol w="6669083">
                  <a:extLst>
                    <a:ext uri="{9D8B030D-6E8A-4147-A177-3AD203B41FA5}">
                      <a16:colId xmlns:a16="http://schemas.microsoft.com/office/drawing/2014/main" val="1482614301"/>
                    </a:ext>
                  </a:extLst>
                </a:gridCol>
                <a:gridCol w="6669083">
                  <a:extLst>
                    <a:ext uri="{9D8B030D-6E8A-4147-A177-3AD203B41FA5}">
                      <a16:colId xmlns:a16="http://schemas.microsoft.com/office/drawing/2014/main" val="3727190227"/>
                    </a:ext>
                  </a:extLst>
                </a:gridCol>
              </a:tblGrid>
              <a:tr h="1811388">
                <a:tc gridSpan="3">
                  <a:txBody>
                    <a:bodyPr/>
                    <a:lstStyle/>
                    <a:p>
                      <a:pPr algn="ctr"/>
                      <a:r>
                        <a:rPr lang="en-US" sz="4800" dirty="0"/>
                        <a:t>FIRST QUARTER</a:t>
                      </a:r>
                    </a:p>
                  </a:txBody>
                  <a:tcPr anchor="ctr"/>
                </a:tc>
                <a:tc hMerge="1">
                  <a:txBody>
                    <a:bodyPr/>
                    <a:lstStyle/>
                    <a:p>
                      <a:endParaRPr lang="en-US" sz="3600" dirty="0"/>
                    </a:p>
                  </a:txBody>
                  <a:tcPr anchor="ctr"/>
                </a:tc>
                <a:tc hMerge="1">
                  <a:txBody>
                    <a:bodyPr/>
                    <a:lstStyle/>
                    <a:p>
                      <a:endParaRPr dirty="0"/>
                    </a:p>
                  </a:txBody>
                  <a:tcPr anchor="ctr"/>
                </a:tc>
                <a:extLst>
                  <a:ext uri="{0D108BD9-81ED-4DB2-BD59-A6C34878D82A}">
                    <a16:rowId xmlns:a16="http://schemas.microsoft.com/office/drawing/2014/main" val="2875160150"/>
                  </a:ext>
                </a:extLst>
              </a:tr>
              <a:tr h="1811388">
                <a:tc rowSpan="3">
                  <a:txBody>
                    <a:bodyPr/>
                    <a:lstStyle/>
                    <a:p>
                      <a:r>
                        <a:rPr lang="en-US" sz="4800" dirty="0"/>
                        <a:t>MOOE</a:t>
                      </a:r>
                    </a:p>
                    <a:p>
                      <a:r>
                        <a:rPr lang="en-US" sz="4800" dirty="0"/>
                        <a:t>MANTIBUGAO INTEGRATED SCHOOL</a:t>
                      </a:r>
                    </a:p>
                  </a:txBody>
                  <a:tcPr anchor="ctr">
                    <a:lnB w="12700" cap="flat" cmpd="sng" algn="ctr">
                      <a:solidFill>
                        <a:schemeClr val="tx1"/>
                      </a:solidFill>
                      <a:prstDash val="solid"/>
                      <a:round/>
                      <a:headEnd type="none" w="med" len="med"/>
                      <a:tailEnd type="none" w="med" len="med"/>
                    </a:lnB>
                  </a:tcPr>
                </a:tc>
                <a:tc>
                  <a:txBody>
                    <a:bodyPr/>
                    <a:lstStyle/>
                    <a:p>
                      <a:r>
                        <a:rPr lang="en-US" sz="4800" dirty="0"/>
                        <a:t>ALLOCATION</a:t>
                      </a:r>
                    </a:p>
                  </a:txBody>
                  <a:tcPr anchor="ctr"/>
                </a:tc>
                <a:tc>
                  <a:txBody>
                    <a:bodyPr/>
                    <a:lstStyle/>
                    <a:p>
                      <a:r>
                        <a:rPr lang="en-US" sz="4800" dirty="0"/>
                        <a:t>P227,700.00</a:t>
                      </a:r>
                    </a:p>
                  </a:txBody>
                  <a:tcPr anchor="ctr"/>
                </a:tc>
                <a:extLst>
                  <a:ext uri="{0D108BD9-81ED-4DB2-BD59-A6C34878D82A}">
                    <a16:rowId xmlns:a16="http://schemas.microsoft.com/office/drawing/2014/main" val="2215874867"/>
                  </a:ext>
                </a:extLst>
              </a:tr>
              <a:tr h="1811388">
                <a:tc vMerge="1">
                  <a:txBody>
                    <a:bodyPr/>
                    <a:lstStyle/>
                    <a:p>
                      <a:endParaRPr lang="en-US" dirty="0"/>
                    </a:p>
                  </a:txBody>
                  <a:tcPr/>
                </a:tc>
                <a:tc>
                  <a:txBody>
                    <a:bodyPr/>
                    <a:lstStyle/>
                    <a:p>
                      <a:r>
                        <a:rPr lang="en-US" sz="4800" dirty="0"/>
                        <a:t>LIQUIDATED</a:t>
                      </a:r>
                    </a:p>
                  </a:txBody>
                  <a:tcPr anchor="ctr"/>
                </a:tc>
                <a:tc>
                  <a:txBody>
                    <a:bodyPr/>
                    <a:lstStyle/>
                    <a:p>
                      <a:r>
                        <a:rPr lang="en-US" sz="4800" dirty="0"/>
                        <a:t>P198,779.56</a:t>
                      </a:r>
                    </a:p>
                  </a:txBody>
                  <a:tcPr anchor="ctr"/>
                </a:tc>
                <a:extLst>
                  <a:ext uri="{0D108BD9-81ED-4DB2-BD59-A6C34878D82A}">
                    <a16:rowId xmlns:a16="http://schemas.microsoft.com/office/drawing/2014/main" val="51365799"/>
                  </a:ext>
                </a:extLst>
              </a:tr>
              <a:tr h="1811388">
                <a:tc vMerge="1">
                  <a:txBody>
                    <a:bodyPr/>
                    <a:lstStyle/>
                    <a:p>
                      <a:endParaRPr lang="en-US" dirty="0"/>
                    </a:p>
                  </a:txBody>
                  <a:tcPr/>
                </a:tc>
                <a:tc>
                  <a:txBody>
                    <a:bodyPr/>
                    <a:lstStyle/>
                    <a:p>
                      <a:r>
                        <a:rPr lang="en-US" sz="4800" dirty="0"/>
                        <a:t>BALANCE FOWARDED</a:t>
                      </a:r>
                    </a:p>
                  </a:txBody>
                  <a:tcPr anchor="ctr">
                    <a:lnB w="12700" cap="flat" cmpd="sng" algn="ctr">
                      <a:solidFill>
                        <a:schemeClr val="tx1"/>
                      </a:solidFill>
                      <a:prstDash val="solid"/>
                      <a:round/>
                      <a:headEnd type="none" w="med" len="med"/>
                      <a:tailEnd type="none" w="med" len="med"/>
                    </a:lnB>
                  </a:tcPr>
                </a:tc>
                <a:tc>
                  <a:txBody>
                    <a:bodyPr/>
                    <a:lstStyle/>
                    <a:p>
                      <a:r>
                        <a:rPr lang="en-US" sz="4800" dirty="0"/>
                        <a:t>P29,420.00</a:t>
                      </a:r>
                    </a:p>
                  </a:txBody>
                  <a:tcPr anchor="ctr"/>
                </a:tc>
                <a:extLst>
                  <a:ext uri="{0D108BD9-81ED-4DB2-BD59-A6C34878D82A}">
                    <a16:rowId xmlns:a16="http://schemas.microsoft.com/office/drawing/2014/main" val="525261593"/>
                  </a:ext>
                </a:extLst>
              </a:tr>
            </a:tbl>
          </a:graphicData>
        </a:graphic>
      </p:graphicFrame>
    </p:spTree>
    <p:extLst>
      <p:ext uri="{BB962C8B-B14F-4D97-AF65-F5344CB8AC3E}">
        <p14:creationId xmlns:p14="http://schemas.microsoft.com/office/powerpoint/2010/main" val="5072730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82430C-A0BE-30EB-518C-6FA4D6E3A05C}"/>
            </a:ext>
          </a:extLst>
        </p:cNvPr>
        <p:cNvGrpSpPr/>
        <p:nvPr/>
      </p:nvGrpSpPr>
      <p:grpSpPr>
        <a:xfrm>
          <a:off x="0" y="0"/>
          <a:ext cx="0" cy="0"/>
          <a:chOff x="0" y="0"/>
          <a:chExt cx="0" cy="0"/>
        </a:xfrm>
      </p:grpSpPr>
      <p:sp>
        <p:nvSpPr>
          <p:cNvPr id="10" name="Google Shape;103;g3a0c31a57f9_0_2">
            <a:extLst>
              <a:ext uri="{FF2B5EF4-FFF2-40B4-BE49-F238E27FC236}">
                <a16:creationId xmlns:a16="http://schemas.microsoft.com/office/drawing/2014/main" id="{39796667-0282-AA1D-C871-C964655EB15E}"/>
              </a:ext>
            </a:extLst>
          </p:cNvPr>
          <p:cNvSpPr txBox="1">
            <a:spLocks/>
          </p:cNvSpPr>
          <p:nvPr/>
        </p:nvSpPr>
        <p:spPr>
          <a:xfrm>
            <a:off x="990600" y="322374"/>
            <a:ext cx="16687800" cy="794700"/>
          </a:xfrm>
          <a:prstGeom prst="rect">
            <a:avLst/>
          </a:prstGeom>
          <a:noFill/>
          <a:ln>
            <a:noFill/>
          </a:ln>
          <a:effectLst>
            <a:outerShdw blurRad="50800" dist="38100" dir="8100000" algn="tr" rotWithShape="0">
              <a:srgbClr val="000000">
                <a:alpha val="40000"/>
              </a:srgbClr>
            </a:outerShdw>
          </a:effectLst>
        </p:spPr>
        <p:txBody>
          <a:bodyPr spcFirstLastPara="1" wrap="square" lIns="91425" tIns="45700" rIns="91425" bIns="45700" anchor="b" anchorCtr="0">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90000"/>
              </a:lnSpc>
              <a:spcBef>
                <a:spcPts val="0"/>
              </a:spcBef>
              <a:buClr>
                <a:srgbClr val="002060"/>
              </a:buClr>
              <a:buSzPct val="100000"/>
              <a:buFont typeface="Libre Franklin Black"/>
              <a:buNone/>
            </a:pPr>
            <a:r>
              <a:rPr lang="en-US" sz="4800" b="1" i="1" dirty="0">
                <a:solidFill>
                  <a:srgbClr val="002060"/>
                </a:solidFill>
                <a:latin typeface="Libre Franklin Black"/>
                <a:ea typeface="Libre Franklin Black"/>
                <a:cs typeface="Libre Franklin Black"/>
                <a:sym typeface="Libre Franklin Black"/>
              </a:rPr>
              <a:t>Explanations for Over/Under Achievement</a:t>
            </a:r>
          </a:p>
        </p:txBody>
      </p:sp>
      <p:sp>
        <p:nvSpPr>
          <p:cNvPr id="13" name="Google Shape;106;g3a0c31a57f9_0_2">
            <a:extLst>
              <a:ext uri="{FF2B5EF4-FFF2-40B4-BE49-F238E27FC236}">
                <a16:creationId xmlns:a16="http://schemas.microsoft.com/office/drawing/2014/main" id="{044B4E16-06DB-1183-2640-94D75AF707BF}"/>
              </a:ext>
            </a:extLst>
          </p:cNvPr>
          <p:cNvSpPr/>
          <p:nvPr/>
        </p:nvSpPr>
        <p:spPr>
          <a:xfrm>
            <a:off x="990600" y="1063961"/>
            <a:ext cx="13637455" cy="1197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2060"/>
              </a:solidFill>
              <a:latin typeface="Arial"/>
              <a:ea typeface="Arial"/>
              <a:cs typeface="Arial"/>
              <a:sym typeface="Arial"/>
            </a:endParaRPr>
          </a:p>
        </p:txBody>
      </p:sp>
      <p:graphicFrame>
        <p:nvGraphicFramePr>
          <p:cNvPr id="2" name="Google Shape;187;p12">
            <a:extLst>
              <a:ext uri="{FF2B5EF4-FFF2-40B4-BE49-F238E27FC236}">
                <a16:creationId xmlns:a16="http://schemas.microsoft.com/office/drawing/2014/main" id="{4B793D9C-4812-E26A-7FF1-95309902CE9A}"/>
              </a:ext>
            </a:extLst>
          </p:cNvPr>
          <p:cNvGraphicFramePr/>
          <p:nvPr/>
        </p:nvGraphicFramePr>
        <p:xfrm>
          <a:off x="990600" y="2019300"/>
          <a:ext cx="16002000" cy="7523582"/>
        </p:xfrm>
        <a:graphic>
          <a:graphicData uri="http://schemas.openxmlformats.org/drawingml/2006/table">
            <a:tbl>
              <a:tblPr firstRow="1" bandRow="1">
                <a:tableStyleId>{BC89EF96-8CEA-46FF-86C4-4CE0E7609802}</a:tableStyleId>
              </a:tblPr>
              <a:tblGrid>
                <a:gridCol w="16002000">
                  <a:extLst>
                    <a:ext uri="{9D8B030D-6E8A-4147-A177-3AD203B41FA5}">
                      <a16:colId xmlns:a16="http://schemas.microsoft.com/office/drawing/2014/main" val="20000"/>
                    </a:ext>
                  </a:extLst>
                </a:gridCol>
              </a:tblGrid>
              <a:tr h="868992">
                <a:tc>
                  <a:txBody>
                    <a:bodyPr/>
                    <a:lstStyle/>
                    <a:p>
                      <a:pPr marL="0" marR="0" lvl="0" indent="0" algn="ctr" rtl="0">
                        <a:lnSpc>
                          <a:spcPct val="100000"/>
                        </a:lnSpc>
                        <a:spcBef>
                          <a:spcPts val="0"/>
                        </a:spcBef>
                        <a:spcAft>
                          <a:spcPts val="0"/>
                        </a:spcAft>
                        <a:buClr>
                          <a:schemeClr val="dk1"/>
                        </a:buClr>
                        <a:buSzPts val="1800"/>
                        <a:buFont typeface="Bookman Old Style"/>
                        <a:buNone/>
                      </a:pPr>
                      <a:r>
                        <a:rPr lang="en-PH" sz="2800" u="none" strike="noStrike" cap="none" dirty="0">
                          <a:latin typeface="Libre Franklin Black" pitchFamily="2" charset="0"/>
                        </a:rPr>
                        <a:t>Reason for Under/Over Achievement (Physical)</a:t>
                      </a:r>
                      <a:endParaRPr sz="2800" u="none" strike="noStrike" cap="none" dirty="0">
                        <a:latin typeface="Libre Franklin Black" pitchFamily="2" charset="0"/>
                      </a:endParaRPr>
                    </a:p>
                  </a:txBody>
                  <a:tcPr marL="91450" marR="91450" marT="45725" marB="45725" anchor="ctr"/>
                </a:tc>
                <a:extLst>
                  <a:ext uri="{0D108BD9-81ED-4DB2-BD59-A6C34878D82A}">
                    <a16:rowId xmlns:a16="http://schemas.microsoft.com/office/drawing/2014/main" val="10000"/>
                  </a:ext>
                </a:extLst>
              </a:tr>
              <a:tr h="688086">
                <a:tc>
                  <a:txBody>
                    <a:bodyPr/>
                    <a:lstStyle/>
                    <a:p>
                      <a:pPr marL="0" marR="0" lvl="0" indent="0" algn="l" rtl="0">
                        <a:spcBef>
                          <a:spcPts val="0"/>
                        </a:spcBef>
                        <a:spcAft>
                          <a:spcPts val="0"/>
                        </a:spcAft>
                        <a:buClr>
                          <a:schemeClr val="dk1"/>
                        </a:buClr>
                        <a:buSzPts val="1800"/>
                        <a:buFont typeface="Calibri"/>
                        <a:buNone/>
                      </a:pPr>
                      <a:r>
                        <a:rPr lang="en-US" sz="2000" dirty="0">
                          <a:latin typeface="Aharoni" panose="02010803020104030203" pitchFamily="2" charset="-79"/>
                          <a:cs typeface="Aharoni" panose="02010803020104030203" pitchFamily="2" charset="-79"/>
                        </a:rPr>
                        <a:t>“Not all planned programs and projects were fully implemented due to time constraints, scheduling conflicts, interruptions in school activities, and limited opportunities for participation, which affected the attainment of targeted outcomes and competencies."</a:t>
                      </a:r>
                      <a:endParaRPr sz="2000" u="none" strike="noStrike" cap="none" dirty="0">
                        <a:latin typeface="Aharoni" panose="02010803020104030203" pitchFamily="2" charset="-79"/>
                        <a:ea typeface="Bookman Old Style"/>
                        <a:cs typeface="Aharoni" panose="02010803020104030203" pitchFamily="2" charset="-79"/>
                        <a:sym typeface="Bookman Old Style"/>
                      </a:endParaRPr>
                    </a:p>
                  </a:txBody>
                  <a:tcPr marL="91450" marR="91450" marT="45725" marB="45725"/>
                </a:tc>
                <a:extLst>
                  <a:ext uri="{0D108BD9-81ED-4DB2-BD59-A6C34878D82A}">
                    <a16:rowId xmlns:a16="http://schemas.microsoft.com/office/drawing/2014/main" val="10001"/>
                  </a:ext>
                </a:extLst>
              </a:tr>
              <a:tr h="795152">
                <a:tc>
                  <a:txBody>
                    <a:bodyPr/>
                    <a:lstStyle/>
                    <a:p>
                      <a:pPr marL="0" marR="0" lvl="0" indent="0" algn="l" rtl="0">
                        <a:spcBef>
                          <a:spcPts val="0"/>
                        </a:spcBef>
                        <a:spcAft>
                          <a:spcPts val="0"/>
                        </a:spcAft>
                        <a:buClr>
                          <a:schemeClr val="dk1"/>
                        </a:buClr>
                        <a:buSzPts val="1800"/>
                        <a:buFont typeface="Calibri"/>
                        <a:buNone/>
                      </a:pPr>
                      <a:endParaRPr sz="2000" u="none" strike="noStrike" cap="none" dirty="0">
                        <a:latin typeface="Libre Franklin Black" pitchFamily="2" charset="0"/>
                        <a:ea typeface="Bookman Old Style"/>
                        <a:cs typeface="Bookman Old Style"/>
                        <a:sym typeface="Bookman Old Style"/>
                      </a:endParaRPr>
                    </a:p>
                  </a:txBody>
                  <a:tcPr marL="91450" marR="91450" marT="45725" marB="45725"/>
                </a:tc>
                <a:extLst>
                  <a:ext uri="{0D108BD9-81ED-4DB2-BD59-A6C34878D82A}">
                    <a16:rowId xmlns:a16="http://schemas.microsoft.com/office/drawing/2014/main" val="10002"/>
                  </a:ext>
                </a:extLst>
              </a:tr>
              <a:tr h="868992">
                <a:tc>
                  <a:txBody>
                    <a:bodyPr/>
                    <a:lstStyle/>
                    <a:p>
                      <a:pPr marL="0" marR="0" lvl="0" indent="0" algn="ctr" rtl="0">
                        <a:lnSpc>
                          <a:spcPct val="100000"/>
                        </a:lnSpc>
                        <a:spcBef>
                          <a:spcPts val="0"/>
                        </a:spcBef>
                        <a:spcAft>
                          <a:spcPts val="0"/>
                        </a:spcAft>
                        <a:buClr>
                          <a:schemeClr val="dk1"/>
                        </a:buClr>
                        <a:buSzPts val="1800"/>
                        <a:buFont typeface="Bookman Old Style"/>
                        <a:buNone/>
                      </a:pPr>
                      <a:r>
                        <a:rPr lang="en-PH" sz="2800" b="1" u="none" strike="noStrike" cap="none" dirty="0">
                          <a:latin typeface="Libre Franklin Black" pitchFamily="2" charset="0"/>
                        </a:rPr>
                        <a:t>Reason for Low Financial Obligation</a:t>
                      </a:r>
                      <a:endParaRPr sz="2800" b="1" u="none" strike="noStrike" cap="none" dirty="0">
                        <a:latin typeface="Libre Franklin Black" pitchFamily="2" charset="0"/>
                      </a:endParaRPr>
                    </a:p>
                  </a:txBody>
                  <a:tcPr marL="91450" marR="91450" marT="45725" marB="45725"/>
                </a:tc>
                <a:extLst>
                  <a:ext uri="{0D108BD9-81ED-4DB2-BD59-A6C34878D82A}">
                    <a16:rowId xmlns:a16="http://schemas.microsoft.com/office/drawing/2014/main" val="10003"/>
                  </a:ext>
                </a:extLst>
              </a:tr>
              <a:tr h="861722">
                <a:tc>
                  <a:txBody>
                    <a:bodyPr/>
                    <a:lstStyle/>
                    <a:p>
                      <a:pPr marL="0" marR="0" lvl="0" indent="0" algn="ctr" rtl="0">
                        <a:spcBef>
                          <a:spcPts val="0"/>
                        </a:spcBef>
                        <a:spcAft>
                          <a:spcPts val="0"/>
                        </a:spcAft>
                        <a:buClr>
                          <a:schemeClr val="dk1"/>
                        </a:buClr>
                        <a:buSzPts val="1800"/>
                        <a:buFont typeface="Calibri"/>
                        <a:buNone/>
                      </a:pPr>
                      <a:r>
                        <a:rPr lang="en-US" sz="2000" dirty="0">
                          <a:latin typeface="Aharoni" panose="02010803020104030203" pitchFamily="2" charset="-79"/>
                          <a:cs typeface="Aharoni" panose="02010803020104030203" pitchFamily="2" charset="-79"/>
                        </a:rPr>
                        <a:t>"The school experienced low financial performance due to increased expenditures for electricity and water utilities, which exceeded the allocated budget and reduced the available funds for other operational needs and planned activities."</a:t>
                      </a:r>
                      <a:endParaRPr sz="2000" u="none" strike="noStrike" cap="none" dirty="0">
                        <a:latin typeface="Aharoni" panose="02010803020104030203" pitchFamily="2" charset="-79"/>
                        <a:ea typeface="Bookman Old Style"/>
                        <a:cs typeface="Aharoni" panose="02010803020104030203" pitchFamily="2" charset="-79"/>
                        <a:sym typeface="Bookman Old Style"/>
                      </a:endParaRPr>
                    </a:p>
                  </a:txBody>
                  <a:tcPr marL="91450" marR="91450" marT="45725" marB="45725"/>
                </a:tc>
                <a:extLst>
                  <a:ext uri="{0D108BD9-81ED-4DB2-BD59-A6C34878D82A}">
                    <a16:rowId xmlns:a16="http://schemas.microsoft.com/office/drawing/2014/main" val="10004"/>
                  </a:ext>
                </a:extLst>
              </a:tr>
              <a:tr h="693644">
                <a:tc>
                  <a:txBody>
                    <a:bodyPr/>
                    <a:lstStyle/>
                    <a:p>
                      <a:pPr marL="0" marR="0" lvl="0" indent="0" algn="ctr" rtl="0">
                        <a:spcBef>
                          <a:spcPts val="0"/>
                        </a:spcBef>
                        <a:spcAft>
                          <a:spcPts val="0"/>
                        </a:spcAft>
                        <a:buClr>
                          <a:schemeClr val="dk1"/>
                        </a:buClr>
                        <a:buSzPts val="1800"/>
                        <a:buFont typeface="Calibri"/>
                        <a:buNone/>
                      </a:pPr>
                      <a:endParaRPr sz="2000" u="none" strike="noStrike" cap="none" dirty="0">
                        <a:latin typeface="Libre Franklin Black" pitchFamily="2" charset="0"/>
                        <a:ea typeface="Bookman Old Style"/>
                        <a:cs typeface="Bookman Old Style"/>
                        <a:sym typeface="Bookman Old Style"/>
                      </a:endParaRPr>
                    </a:p>
                  </a:txBody>
                  <a:tcPr marL="91450" marR="91450" marT="45725" marB="45725"/>
                </a:tc>
                <a:extLst>
                  <a:ext uri="{0D108BD9-81ED-4DB2-BD59-A6C34878D82A}">
                    <a16:rowId xmlns:a16="http://schemas.microsoft.com/office/drawing/2014/main" val="10005"/>
                  </a:ext>
                </a:extLst>
              </a:tr>
              <a:tr h="868992">
                <a:tc>
                  <a:txBody>
                    <a:bodyPr/>
                    <a:lstStyle/>
                    <a:p>
                      <a:pPr marL="0" marR="0" lvl="0" indent="0" algn="ctr" rtl="0">
                        <a:lnSpc>
                          <a:spcPct val="100000"/>
                        </a:lnSpc>
                        <a:spcBef>
                          <a:spcPts val="0"/>
                        </a:spcBef>
                        <a:spcAft>
                          <a:spcPts val="0"/>
                        </a:spcAft>
                        <a:buClr>
                          <a:schemeClr val="dk1"/>
                        </a:buClr>
                        <a:buSzPts val="1800"/>
                        <a:buFont typeface="Bookman Old Style"/>
                        <a:buNone/>
                      </a:pPr>
                      <a:r>
                        <a:rPr lang="en-PH" sz="2800" u="none" strike="noStrike" cap="none" dirty="0">
                          <a:latin typeface="Libre Franklin Black" pitchFamily="2" charset="0"/>
                        </a:rPr>
                        <a:t>Reason for Low Financial Disbursement</a:t>
                      </a:r>
                      <a:endParaRPr sz="2800" u="none" strike="noStrike" cap="none" dirty="0">
                        <a:latin typeface="Libre Franklin Black" pitchFamily="2" charset="0"/>
                      </a:endParaRPr>
                    </a:p>
                  </a:txBody>
                  <a:tcPr marL="91450" marR="91450" marT="45725" marB="45725"/>
                </a:tc>
                <a:extLst>
                  <a:ext uri="{0D108BD9-81ED-4DB2-BD59-A6C34878D82A}">
                    <a16:rowId xmlns:a16="http://schemas.microsoft.com/office/drawing/2014/main" val="10006"/>
                  </a:ext>
                </a:extLst>
              </a:tr>
              <a:tr h="132656">
                <a:tc>
                  <a:txBody>
                    <a:bodyPr/>
                    <a:lstStyle/>
                    <a:p>
                      <a:pPr marL="0" marR="0" lvl="0" indent="0" algn="ctr" rtl="0">
                        <a:spcBef>
                          <a:spcPts val="0"/>
                        </a:spcBef>
                        <a:spcAft>
                          <a:spcPts val="0"/>
                        </a:spcAft>
                        <a:buClr>
                          <a:schemeClr val="dk1"/>
                        </a:buClr>
                        <a:buSzPts val="1800"/>
                        <a:buFont typeface="Calibri"/>
                        <a:buNone/>
                      </a:pPr>
                      <a:r>
                        <a:rPr lang="en-US" sz="2000" dirty="0">
                          <a:latin typeface="Aharoni" panose="02010803020104030203" pitchFamily="2" charset="-79"/>
                          <a:cs typeface="Aharoni" panose="02010803020104030203" pitchFamily="2" charset="-79"/>
                        </a:rPr>
                        <a:t> 32% of the ₱910,800.00 MOOE allocation was due to the nature of expenditures for water, electricity, watchman services, and internet, which are incurred and paid periodically throughout the year.</a:t>
                      </a:r>
                      <a:endParaRPr sz="2000" u="none" strike="noStrike" cap="none" dirty="0">
                        <a:latin typeface="Aharoni" panose="02010803020104030203" pitchFamily="2" charset="-79"/>
                        <a:cs typeface="Aharoni" panose="02010803020104030203" pitchFamily="2" charset="-79"/>
                      </a:endParaRPr>
                    </a:p>
                  </a:txBody>
                  <a:tcPr marL="91450" marR="91450" marT="45725" marB="45725" anchor="ctr"/>
                </a:tc>
                <a:extLst>
                  <a:ext uri="{0D108BD9-81ED-4DB2-BD59-A6C34878D82A}">
                    <a16:rowId xmlns:a16="http://schemas.microsoft.com/office/drawing/2014/main" val="10007"/>
                  </a:ext>
                </a:extLst>
              </a:tr>
              <a:tr h="1163988">
                <a:tc>
                  <a:txBody>
                    <a:bodyPr/>
                    <a:lstStyle/>
                    <a:p>
                      <a:pPr marL="0" marR="0" lvl="0" indent="0" algn="ctr" rtl="0">
                        <a:spcBef>
                          <a:spcPts val="0"/>
                        </a:spcBef>
                        <a:spcAft>
                          <a:spcPts val="0"/>
                        </a:spcAft>
                        <a:buClr>
                          <a:schemeClr val="dk1"/>
                        </a:buClr>
                        <a:buSzPts val="1800"/>
                        <a:buFont typeface="Calibri"/>
                        <a:buNone/>
                      </a:pPr>
                      <a:endParaRPr sz="2000" u="none" strike="noStrike" cap="none" dirty="0">
                        <a:latin typeface="Libre Franklin Black" pitchFamily="2" charset="0"/>
                      </a:endParaRPr>
                    </a:p>
                  </a:txBody>
                  <a:tcPr marL="91450" marR="91450" marT="45725" marB="45725" anchor="ct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11046972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F5ABC4-33B7-E382-1AAA-150E4CCC4AE0}"/>
            </a:ext>
          </a:extLst>
        </p:cNvPr>
        <p:cNvGrpSpPr/>
        <p:nvPr/>
      </p:nvGrpSpPr>
      <p:grpSpPr>
        <a:xfrm>
          <a:off x="0" y="0"/>
          <a:ext cx="0" cy="0"/>
          <a:chOff x="0" y="0"/>
          <a:chExt cx="0" cy="0"/>
        </a:xfrm>
      </p:grpSpPr>
      <p:sp>
        <p:nvSpPr>
          <p:cNvPr id="10" name="Google Shape;103;g3a0c31a57f9_0_2">
            <a:extLst>
              <a:ext uri="{FF2B5EF4-FFF2-40B4-BE49-F238E27FC236}">
                <a16:creationId xmlns:a16="http://schemas.microsoft.com/office/drawing/2014/main" id="{370F6AD2-88CF-0583-15BC-6C15F5CF5EFD}"/>
              </a:ext>
            </a:extLst>
          </p:cNvPr>
          <p:cNvSpPr txBox="1">
            <a:spLocks/>
          </p:cNvSpPr>
          <p:nvPr/>
        </p:nvSpPr>
        <p:spPr>
          <a:xfrm>
            <a:off x="1151575" y="635375"/>
            <a:ext cx="11503200" cy="794700"/>
          </a:xfrm>
          <a:prstGeom prst="rect">
            <a:avLst/>
          </a:prstGeom>
          <a:noFill/>
          <a:ln>
            <a:noFill/>
          </a:ln>
          <a:effectLst>
            <a:outerShdw blurRad="50800" dist="38100" dir="8100000" algn="tr" rotWithShape="0">
              <a:srgbClr val="000000">
                <a:alpha val="40000"/>
              </a:srgbClr>
            </a:outerShdw>
          </a:effectLst>
        </p:spPr>
        <p:txBody>
          <a:bodyPr spcFirstLastPara="1" wrap="square" lIns="91425" tIns="45700" rIns="91425" bIns="45700" anchor="b" anchorCtr="0">
            <a:normAutofit fontScale="9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90000"/>
              </a:lnSpc>
              <a:spcBef>
                <a:spcPts val="0"/>
              </a:spcBef>
              <a:buClr>
                <a:srgbClr val="002060"/>
              </a:buClr>
              <a:buSzPct val="100000"/>
              <a:buFont typeface="Libre Franklin Black"/>
              <a:buNone/>
            </a:pPr>
            <a:r>
              <a:rPr lang="en-PH" sz="6600" b="1" i="1" dirty="0">
                <a:solidFill>
                  <a:srgbClr val="002060"/>
                </a:solidFill>
                <a:latin typeface="Libre Franklin Black"/>
                <a:ea typeface="Libre Franklin Black"/>
                <a:cs typeface="Libre Franklin Black"/>
                <a:sym typeface="Libre Franklin Black"/>
              </a:rPr>
              <a:t>Issues and Concerns</a:t>
            </a:r>
          </a:p>
        </p:txBody>
      </p:sp>
      <p:sp>
        <p:nvSpPr>
          <p:cNvPr id="13" name="Google Shape;106;g3a0c31a57f9_0_2">
            <a:extLst>
              <a:ext uri="{FF2B5EF4-FFF2-40B4-BE49-F238E27FC236}">
                <a16:creationId xmlns:a16="http://schemas.microsoft.com/office/drawing/2014/main" id="{69878132-6BCC-84DC-58B5-CBDD78ADAF41}"/>
              </a:ext>
            </a:extLst>
          </p:cNvPr>
          <p:cNvSpPr/>
          <p:nvPr/>
        </p:nvSpPr>
        <p:spPr>
          <a:xfrm>
            <a:off x="1295404" y="1430076"/>
            <a:ext cx="9913800" cy="696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2060"/>
              </a:solidFill>
              <a:latin typeface="Arial"/>
              <a:ea typeface="Arial"/>
              <a:cs typeface="Arial"/>
              <a:sym typeface="Arial"/>
            </a:endParaRPr>
          </a:p>
        </p:txBody>
      </p:sp>
      <p:graphicFrame>
        <p:nvGraphicFramePr>
          <p:cNvPr id="2" name="Google Shape;179;p11">
            <a:extLst>
              <a:ext uri="{FF2B5EF4-FFF2-40B4-BE49-F238E27FC236}">
                <a16:creationId xmlns:a16="http://schemas.microsoft.com/office/drawing/2014/main" id="{C708FAC4-142E-2CA7-B5F5-85D28851E6F5}"/>
              </a:ext>
            </a:extLst>
          </p:cNvPr>
          <p:cNvGraphicFramePr/>
          <p:nvPr>
            <p:extLst>
              <p:ext uri="{D42A27DB-BD31-4B8C-83A1-F6EECF244321}">
                <p14:modId xmlns:p14="http://schemas.microsoft.com/office/powerpoint/2010/main" val="1501514956"/>
              </p:ext>
            </p:extLst>
          </p:nvPr>
        </p:nvGraphicFramePr>
        <p:xfrm>
          <a:off x="228600" y="1257300"/>
          <a:ext cx="17907000" cy="8609293"/>
        </p:xfrm>
        <a:graphic>
          <a:graphicData uri="http://schemas.openxmlformats.org/drawingml/2006/table">
            <a:tbl>
              <a:tblPr firstRow="1" bandRow="1">
                <a:tableStyleId>{BDBED569-4797-4DF1-A0F4-6AAB3CD982D8}</a:tableStyleId>
              </a:tblPr>
              <a:tblGrid>
                <a:gridCol w="3439523">
                  <a:extLst>
                    <a:ext uri="{9D8B030D-6E8A-4147-A177-3AD203B41FA5}">
                      <a16:colId xmlns:a16="http://schemas.microsoft.com/office/drawing/2014/main" val="20001"/>
                    </a:ext>
                  </a:extLst>
                </a:gridCol>
                <a:gridCol w="3413201">
                  <a:extLst>
                    <a:ext uri="{9D8B030D-6E8A-4147-A177-3AD203B41FA5}">
                      <a16:colId xmlns:a16="http://schemas.microsoft.com/office/drawing/2014/main" val="20002"/>
                    </a:ext>
                  </a:extLst>
                </a:gridCol>
                <a:gridCol w="5491676">
                  <a:extLst>
                    <a:ext uri="{9D8B030D-6E8A-4147-A177-3AD203B41FA5}">
                      <a16:colId xmlns:a16="http://schemas.microsoft.com/office/drawing/2014/main" val="20003"/>
                    </a:ext>
                  </a:extLst>
                </a:gridCol>
                <a:gridCol w="5562600">
                  <a:extLst>
                    <a:ext uri="{9D8B030D-6E8A-4147-A177-3AD203B41FA5}">
                      <a16:colId xmlns:a16="http://schemas.microsoft.com/office/drawing/2014/main" val="20004"/>
                    </a:ext>
                  </a:extLst>
                </a:gridCol>
              </a:tblGrid>
              <a:tr h="649393">
                <a:tc gridSpan="3">
                  <a:txBody>
                    <a:bodyPr/>
                    <a:lstStyle/>
                    <a:p>
                      <a:pPr marL="0" marR="0" lvl="0" indent="0" algn="ctr" rtl="0">
                        <a:spcBef>
                          <a:spcPts val="0"/>
                        </a:spcBef>
                        <a:spcAft>
                          <a:spcPts val="0"/>
                        </a:spcAft>
                        <a:buClr>
                          <a:schemeClr val="dk1"/>
                        </a:buClr>
                        <a:buSzPts val="1400"/>
                        <a:buFont typeface="Calibri"/>
                        <a:buNone/>
                      </a:pPr>
                      <a:endParaRPr sz="2000" u="none" strike="noStrike" cap="none" dirty="0">
                        <a:latin typeface="Bookman Old Style" panose="02050604050505020204" pitchFamily="18" charset="0"/>
                        <a:ea typeface="Bookman Old Style"/>
                        <a:cs typeface="Bookman Old Style"/>
                        <a:sym typeface="Bookman Old Style"/>
                      </a:endParaRPr>
                    </a:p>
                  </a:txBody>
                  <a:tcPr marL="91450" marR="91450" marT="45725" marB="45725" anchor="ctr"/>
                </a:tc>
                <a:tc hMerge="1">
                  <a:txBody>
                    <a:bodyPr/>
                    <a:lstStyle/>
                    <a:p>
                      <a:endParaRPr lang="en-US"/>
                    </a:p>
                  </a:txBody>
                  <a:tcPr/>
                </a:tc>
                <a:tc hMerge="1">
                  <a:txBody>
                    <a:bodyPr/>
                    <a:lstStyle/>
                    <a:p>
                      <a:endParaRPr lang="en-US"/>
                    </a:p>
                  </a:txBody>
                  <a:tcPr/>
                </a:tc>
                <a:tc rowSpan="2">
                  <a:txBody>
                    <a:bodyPr/>
                    <a:lstStyle/>
                    <a:p>
                      <a:pPr marL="0" marR="0" lvl="0" indent="0" algn="ctr" rtl="0">
                        <a:spcBef>
                          <a:spcPts val="0"/>
                        </a:spcBef>
                        <a:spcAft>
                          <a:spcPts val="0"/>
                        </a:spcAft>
                        <a:buClr>
                          <a:schemeClr val="dk1"/>
                        </a:buClr>
                        <a:buSzPts val="1400"/>
                        <a:buFont typeface="Calibri"/>
                        <a:buNone/>
                      </a:pPr>
                      <a:r>
                        <a:rPr lang="en-PH" sz="2000" u="none" strike="noStrike" cap="none">
                          <a:latin typeface="Bookman Old Style" panose="02050604050505020204" pitchFamily="18" charset="0"/>
                        </a:rPr>
                        <a:t>Action Taken or to be taken</a:t>
                      </a:r>
                      <a:endParaRPr sz="2000" u="none" strike="noStrike" cap="none">
                        <a:latin typeface="Bookman Old Style" panose="02050604050505020204" pitchFamily="18" charset="0"/>
                        <a:ea typeface="Bookman Old Style"/>
                        <a:cs typeface="Bookman Old Style"/>
                        <a:sym typeface="Bookman Old Style"/>
                      </a:endParaRPr>
                    </a:p>
                  </a:txBody>
                  <a:tcPr marL="91450" marR="91450" marT="45725" marB="45725" anchor="ctr"/>
                </a:tc>
                <a:extLst>
                  <a:ext uri="{0D108BD9-81ED-4DB2-BD59-A6C34878D82A}">
                    <a16:rowId xmlns:a16="http://schemas.microsoft.com/office/drawing/2014/main" val="10000"/>
                  </a:ext>
                </a:extLst>
              </a:tr>
              <a:tr h="1648434">
                <a:tc>
                  <a:txBody>
                    <a:bodyPr/>
                    <a:lstStyle/>
                    <a:p>
                      <a:pPr marL="0" marR="0" lvl="0" indent="0" algn="ctr" rtl="0">
                        <a:spcBef>
                          <a:spcPts val="0"/>
                        </a:spcBef>
                        <a:spcAft>
                          <a:spcPts val="0"/>
                        </a:spcAft>
                        <a:buClr>
                          <a:schemeClr val="dk1"/>
                        </a:buClr>
                        <a:buSzPts val="1400"/>
                        <a:buFont typeface="Calibri"/>
                        <a:buNone/>
                      </a:pPr>
                      <a:r>
                        <a:rPr lang="en-PH" sz="2000" b="1" u="none" strike="noStrike" cap="none" dirty="0">
                          <a:latin typeface="Bookman Old Style" panose="02050604050505020204" pitchFamily="18" charset="0"/>
                        </a:rPr>
                        <a:t>Operational Issue</a:t>
                      </a:r>
                      <a:endParaRPr sz="2000" b="1" u="none" strike="noStrike" cap="none" dirty="0">
                        <a:latin typeface="Bookman Old Style" panose="02050604050505020204" pitchFamily="18" charset="0"/>
                        <a:ea typeface="Bookman Old Style"/>
                        <a:cs typeface="Bookman Old Style"/>
                        <a:sym typeface="Bookman Old Style"/>
                      </a:endParaRPr>
                    </a:p>
                  </a:txBody>
                  <a:tcPr marL="91450" marR="91450" marT="45725" marB="45725" anchor="ctr"/>
                </a:tc>
                <a:tc>
                  <a:txBody>
                    <a:bodyPr/>
                    <a:lstStyle/>
                    <a:p>
                      <a:pPr marL="0" marR="0" lvl="0" indent="0" algn="ctr" rtl="0">
                        <a:spcBef>
                          <a:spcPts val="0"/>
                        </a:spcBef>
                        <a:spcAft>
                          <a:spcPts val="0"/>
                        </a:spcAft>
                        <a:buClr>
                          <a:schemeClr val="dk1"/>
                        </a:buClr>
                        <a:buSzPts val="1400"/>
                        <a:buFont typeface="Calibri"/>
                        <a:buNone/>
                      </a:pPr>
                      <a:r>
                        <a:rPr lang="en-PH" sz="2000" b="1" u="none" strike="noStrike" cap="none" dirty="0">
                          <a:latin typeface="Bookman Old Style" panose="02050604050505020204" pitchFamily="18" charset="0"/>
                        </a:rPr>
                        <a:t>Policy Issue</a:t>
                      </a:r>
                      <a:endParaRPr sz="2000" b="1" u="none" strike="noStrike" cap="none" dirty="0">
                        <a:latin typeface="Bookman Old Style" panose="02050604050505020204" pitchFamily="18" charset="0"/>
                        <a:ea typeface="Bookman Old Style"/>
                        <a:cs typeface="Bookman Old Style"/>
                        <a:sym typeface="Bookman Old Style"/>
                      </a:endParaRPr>
                    </a:p>
                  </a:txBody>
                  <a:tcPr marL="91450" marR="91450" marT="45725" marB="45725" anchor="ctr"/>
                </a:tc>
                <a:tc>
                  <a:txBody>
                    <a:bodyPr/>
                    <a:lstStyle/>
                    <a:p>
                      <a:pPr marL="0" marR="0" lvl="0" indent="0" algn="ctr" rtl="0">
                        <a:lnSpc>
                          <a:spcPct val="100000"/>
                        </a:lnSpc>
                        <a:spcBef>
                          <a:spcPts val="0"/>
                        </a:spcBef>
                        <a:spcAft>
                          <a:spcPts val="0"/>
                        </a:spcAft>
                        <a:buClr>
                          <a:schemeClr val="dk1"/>
                        </a:buClr>
                        <a:buSzPts val="1400"/>
                        <a:buFont typeface="Bookman Old Style"/>
                        <a:buNone/>
                      </a:pPr>
                      <a:r>
                        <a:rPr lang="en-PH" sz="2000" b="1" u="none" strike="noStrike" cap="none" dirty="0">
                          <a:latin typeface="Bookman Old Style" panose="02050604050505020204" pitchFamily="18" charset="0"/>
                        </a:rPr>
                        <a:t>Technical Assistance Needed from the Division Office and recommendations</a:t>
                      </a:r>
                      <a:endParaRPr sz="2000" b="1" i="0" u="none" strike="noStrike" cap="none" dirty="0">
                        <a:solidFill>
                          <a:schemeClr val="dk1"/>
                        </a:solidFill>
                        <a:latin typeface="Bookman Old Style" panose="02050604050505020204" pitchFamily="18" charset="0"/>
                        <a:ea typeface="Bookman Old Style"/>
                        <a:cs typeface="Bookman Old Style"/>
                        <a:sym typeface="Bookman Old Style"/>
                      </a:endParaRPr>
                    </a:p>
                  </a:txBody>
                  <a:tcPr marL="91450" marR="91450" marT="45725" marB="45725" anchor="ctr"/>
                </a:tc>
                <a:tc vMerge="1">
                  <a:txBody>
                    <a:bodyPr/>
                    <a:lstStyle/>
                    <a:p>
                      <a:endParaRPr lang="en-US"/>
                    </a:p>
                  </a:txBody>
                  <a:tcPr/>
                </a:tc>
                <a:extLst>
                  <a:ext uri="{0D108BD9-81ED-4DB2-BD59-A6C34878D82A}">
                    <a16:rowId xmlns:a16="http://schemas.microsoft.com/office/drawing/2014/main" val="10001"/>
                  </a:ext>
                </a:extLst>
              </a:tr>
              <a:tr h="1507966">
                <a:tc>
                  <a:txBody>
                    <a:bodyPr/>
                    <a:lstStyle/>
                    <a:p>
                      <a:pPr marL="0" marR="0" lvl="0" indent="0" algn="ctr" rtl="0">
                        <a:lnSpc>
                          <a:spcPct val="100000"/>
                        </a:lnSpc>
                        <a:spcBef>
                          <a:spcPts val="0"/>
                        </a:spcBef>
                        <a:spcAft>
                          <a:spcPts val="0"/>
                        </a:spcAft>
                        <a:buClr>
                          <a:schemeClr val="dk1"/>
                        </a:buClr>
                        <a:buSzPts val="1800"/>
                        <a:buFont typeface="Calibri"/>
                        <a:buNone/>
                      </a:pPr>
                      <a:r>
                        <a:rPr lang="en-US" sz="2000" b="1" u="none" strike="noStrike" cap="none" dirty="0">
                          <a:latin typeface="Bookman Old Style" panose="02050604050505020204" pitchFamily="18" charset="0"/>
                          <a:ea typeface="Bookman Old Style"/>
                          <a:cs typeface="Bookman Old Style"/>
                          <a:sym typeface="Bookman Old Style"/>
                        </a:rPr>
                        <a:t>Literacy and numeracy </a:t>
                      </a:r>
                      <a:r>
                        <a:rPr lang="en-US" sz="2000" b="1" u="none" strike="noStrike" cap="none" dirty="0" err="1">
                          <a:latin typeface="Bookman Old Style" panose="02050604050505020204" pitchFamily="18" charset="0"/>
                          <a:ea typeface="Bookman Old Style"/>
                          <a:cs typeface="Bookman Old Style"/>
                          <a:sym typeface="Bookman Old Style"/>
                        </a:rPr>
                        <a:t>strugg</a:t>
                      </a:r>
                      <a:endParaRPr sz="2000" b="1" u="none" strike="noStrike" cap="none" dirty="0">
                        <a:latin typeface="Bookman Old Style" panose="02050604050505020204" pitchFamily="18" charset="0"/>
                        <a:ea typeface="Bookman Old Style"/>
                        <a:cs typeface="Bookman Old Style"/>
                        <a:sym typeface="Bookman Old Style"/>
                      </a:endParaRPr>
                    </a:p>
                  </a:txBody>
                  <a:tcPr marL="91450" marR="91450" marT="45725" marB="45725"/>
                </a:tc>
                <a:tc>
                  <a:txBody>
                    <a:bodyPr/>
                    <a:lstStyle/>
                    <a:p>
                      <a:pPr marL="0" marR="0" lvl="0" indent="0" algn="ctr" rtl="0">
                        <a:lnSpc>
                          <a:spcPct val="100000"/>
                        </a:lnSpc>
                        <a:spcBef>
                          <a:spcPts val="0"/>
                        </a:spcBef>
                        <a:spcAft>
                          <a:spcPts val="0"/>
                        </a:spcAft>
                        <a:buClr>
                          <a:schemeClr val="dk1"/>
                        </a:buClr>
                        <a:buSzPts val="1800"/>
                        <a:buFont typeface="Calibri"/>
                        <a:buNone/>
                      </a:pPr>
                      <a:r>
                        <a:rPr lang="en-US" sz="2000" u="none" strike="noStrike" cap="none" dirty="0">
                          <a:latin typeface="Bookman Old Style" panose="02050604050505020204" pitchFamily="18" charset="0"/>
                          <a:ea typeface="Bookman Old Style"/>
                          <a:cs typeface="Bookman Old Style"/>
                          <a:sym typeface="Bookman Old Style"/>
                        </a:rPr>
                        <a:t>Lack of standardized intervention for struggling issues and numeracy learners at the school level</a:t>
                      </a:r>
                      <a:endParaRPr sz="2000" u="none" strike="noStrike" cap="none" dirty="0">
                        <a:latin typeface="Bookman Old Style" panose="02050604050505020204" pitchFamily="18" charset="0"/>
                        <a:ea typeface="Bookman Old Style"/>
                        <a:cs typeface="Bookman Old Style"/>
                        <a:sym typeface="Bookman Old Style"/>
                      </a:endParaRPr>
                    </a:p>
                  </a:txBody>
                  <a:tcPr marL="91450" marR="91450" marT="45725" marB="45725"/>
                </a:tc>
                <a:tc>
                  <a:txBody>
                    <a:bodyPr/>
                    <a:lstStyle/>
                    <a:p>
                      <a:pPr marL="0" marR="0" lvl="0" indent="0" algn="ctr" rtl="0">
                        <a:lnSpc>
                          <a:spcPct val="100000"/>
                        </a:lnSpc>
                        <a:spcBef>
                          <a:spcPts val="0"/>
                        </a:spcBef>
                        <a:spcAft>
                          <a:spcPts val="0"/>
                        </a:spcAft>
                        <a:buClr>
                          <a:schemeClr val="dk1"/>
                        </a:buClr>
                        <a:buSzPts val="1800"/>
                        <a:buFont typeface="Calibri"/>
                        <a:buNone/>
                      </a:pPr>
                      <a:r>
                        <a:rPr lang="en-US" sz="2000" u="none" strike="noStrike" cap="none" dirty="0">
                          <a:latin typeface="Bookman Old Style" panose="02050604050505020204" pitchFamily="18" charset="0"/>
                          <a:ea typeface="Bookman Old Style"/>
                          <a:cs typeface="Bookman Old Style"/>
                          <a:sym typeface="Bookman Old Style"/>
                        </a:rPr>
                        <a:t>Request for additional reading and numeracy intervention materials, coaching on differentiated instruction, and provision of PHIL-IRI and CRLA-aligned remediation programs</a:t>
                      </a:r>
                      <a:endParaRPr sz="2000" u="none" strike="noStrike" cap="none" dirty="0">
                        <a:latin typeface="Bookman Old Style" panose="02050604050505020204" pitchFamily="18" charset="0"/>
                        <a:ea typeface="Bookman Old Style"/>
                        <a:cs typeface="Bookman Old Style"/>
                        <a:sym typeface="Bookman Old Style"/>
                      </a:endParaRPr>
                    </a:p>
                  </a:txBody>
                  <a:tcPr marL="91450" marR="91450" marT="45725" marB="45725"/>
                </a:tc>
                <a:tc>
                  <a:txBody>
                    <a:bodyPr/>
                    <a:lstStyle/>
                    <a:p>
                      <a:pPr marL="0" marR="0" lvl="0" indent="0" algn="ctr" rtl="0">
                        <a:lnSpc>
                          <a:spcPct val="100000"/>
                        </a:lnSpc>
                        <a:spcBef>
                          <a:spcPts val="0"/>
                        </a:spcBef>
                        <a:spcAft>
                          <a:spcPts val="0"/>
                        </a:spcAft>
                        <a:buClr>
                          <a:schemeClr val="dk1"/>
                        </a:buClr>
                        <a:buSzPts val="1800"/>
                        <a:buFont typeface="Calibri"/>
                        <a:buNone/>
                      </a:pPr>
                      <a:r>
                        <a:rPr lang="en-US" sz="2000" u="none" strike="noStrike" cap="none" dirty="0">
                          <a:latin typeface="Bookman Old Style" panose="02050604050505020204" pitchFamily="18" charset="0"/>
                          <a:ea typeface="Bookman Old Style"/>
                          <a:cs typeface="Bookman Old Style"/>
                          <a:sym typeface="Bookman Old Style"/>
                        </a:rPr>
                        <a:t>Conduct of regular reading and numeracy remediation sessions; implementation of Project DEAR (Drop Everything and Read) and math drills during homeroom periods</a:t>
                      </a:r>
                      <a:endParaRPr sz="2000" u="none" strike="noStrike" cap="none" dirty="0">
                        <a:latin typeface="Bookman Old Style" panose="02050604050505020204" pitchFamily="18" charset="0"/>
                        <a:ea typeface="Bookman Old Style"/>
                        <a:cs typeface="Bookman Old Style"/>
                        <a:sym typeface="Bookman Old Style"/>
                      </a:endParaRPr>
                    </a:p>
                  </a:txBody>
                  <a:tcPr marL="91450" marR="91450" marT="45725" marB="45725"/>
                </a:tc>
                <a:extLst>
                  <a:ext uri="{0D108BD9-81ED-4DB2-BD59-A6C34878D82A}">
                    <a16:rowId xmlns:a16="http://schemas.microsoft.com/office/drawing/2014/main" val="10002"/>
                  </a:ext>
                </a:extLst>
              </a:tr>
              <a:tr h="1507966">
                <a:tc>
                  <a:txBody>
                    <a:bodyPr/>
                    <a:lstStyle/>
                    <a:p>
                      <a:pPr marL="0" marR="0" lvl="0" indent="0" algn="ctr" rtl="0">
                        <a:lnSpc>
                          <a:spcPct val="100000"/>
                        </a:lnSpc>
                        <a:spcBef>
                          <a:spcPts val="0"/>
                        </a:spcBef>
                        <a:spcAft>
                          <a:spcPts val="0"/>
                        </a:spcAft>
                        <a:buClr>
                          <a:schemeClr val="dk1"/>
                        </a:buClr>
                        <a:buSzPts val="1800"/>
                        <a:buFont typeface="Calibri"/>
                        <a:buNone/>
                      </a:pPr>
                      <a:r>
                        <a:rPr lang="en-US" sz="2000" b="1" i="0" u="none" strike="noStrike" cap="none" dirty="0">
                          <a:latin typeface="Bookman Old Style" panose="02050604050505020204" pitchFamily="18" charset="0"/>
                          <a:ea typeface="Bookman Old Style"/>
                          <a:cs typeface="Bookman Old Style"/>
                          <a:sym typeface="Bookman Old Style"/>
                        </a:rPr>
                        <a:t>High incidence of absenteeism among learners affecting participation rate and learning continuity</a:t>
                      </a:r>
                      <a:endParaRPr sz="2000" b="1" i="0" u="none" strike="noStrike" cap="none" dirty="0">
                        <a:latin typeface="Bookman Old Style" panose="02050604050505020204" pitchFamily="18" charset="0"/>
                        <a:ea typeface="Bookman Old Style"/>
                        <a:cs typeface="Bookman Old Style"/>
                        <a:sym typeface="Bookman Old Style"/>
                      </a:endParaRPr>
                    </a:p>
                  </a:txBody>
                  <a:tcPr marL="91450" marR="91450" marT="45725" marB="45725"/>
                </a:tc>
                <a:tc>
                  <a:txBody>
                    <a:bodyPr/>
                    <a:lstStyle/>
                    <a:p>
                      <a:pPr marL="0" marR="0" lvl="0" indent="0" algn="ctr" rtl="0">
                        <a:lnSpc>
                          <a:spcPct val="100000"/>
                        </a:lnSpc>
                        <a:spcBef>
                          <a:spcPts val="0"/>
                        </a:spcBef>
                        <a:spcAft>
                          <a:spcPts val="0"/>
                        </a:spcAft>
                        <a:buClr>
                          <a:schemeClr val="dk1"/>
                        </a:buClr>
                        <a:buSzPts val="1800"/>
                        <a:buFont typeface="Calibri"/>
                        <a:buNone/>
                      </a:pPr>
                      <a:r>
                        <a:rPr lang="en-US" sz="2000" u="none" strike="noStrike" cap="none" dirty="0">
                          <a:latin typeface="Bookman Old Style" panose="02050604050505020204" pitchFamily="18" charset="0"/>
                          <a:ea typeface="Bookman Old Style"/>
                          <a:cs typeface="Bookman Old Style"/>
                          <a:sym typeface="Bookman Old Style"/>
                        </a:rPr>
                        <a:t>No existing school policy on systematic follow-through for habitually absent learners</a:t>
                      </a:r>
                      <a:endParaRPr sz="2000" u="none" strike="noStrike" cap="none" dirty="0">
                        <a:latin typeface="Bookman Old Style" panose="02050604050505020204" pitchFamily="18" charset="0"/>
                        <a:ea typeface="Bookman Old Style"/>
                        <a:cs typeface="Bookman Old Style"/>
                        <a:sym typeface="Bookman Old Style"/>
                      </a:endParaRPr>
                    </a:p>
                  </a:txBody>
                  <a:tcPr marL="91450" marR="91450" marT="45725" marB="45725"/>
                </a:tc>
                <a:tc>
                  <a:txBody>
                    <a:bodyPr/>
                    <a:lstStyle/>
                    <a:p>
                      <a:pPr marL="0" marR="0" lvl="0" indent="0" algn="ctr" rtl="0">
                        <a:lnSpc>
                          <a:spcPct val="100000"/>
                        </a:lnSpc>
                        <a:spcBef>
                          <a:spcPts val="0"/>
                        </a:spcBef>
                        <a:spcAft>
                          <a:spcPts val="0"/>
                        </a:spcAft>
                        <a:buClr>
                          <a:schemeClr val="dk1"/>
                        </a:buClr>
                        <a:buSzPts val="1800"/>
                        <a:buFont typeface="Calibri"/>
                        <a:buNone/>
                      </a:pPr>
                      <a:r>
                        <a:rPr lang="en-US" sz="2000" u="none" strike="noStrike" cap="none" dirty="0">
                          <a:latin typeface="Bookman Old Style" panose="02050604050505020204" pitchFamily="18" charset="0"/>
                          <a:ea typeface="Bookman Old Style"/>
                          <a:cs typeface="Bookman Old Style"/>
                          <a:sym typeface="Bookman Old Style"/>
                        </a:rPr>
                        <a:t>Request for guidance counseling support and home visitation assistance from the Division</a:t>
                      </a:r>
                      <a:endParaRPr sz="2000" u="none" strike="noStrike" cap="none" dirty="0">
                        <a:latin typeface="Bookman Old Style" panose="02050604050505020204" pitchFamily="18" charset="0"/>
                        <a:ea typeface="Bookman Old Style"/>
                        <a:cs typeface="Bookman Old Style"/>
                        <a:sym typeface="Bookman Old Style"/>
                      </a:endParaRPr>
                    </a:p>
                  </a:txBody>
                  <a:tcPr marL="91450" marR="91450" marT="45725" marB="45725"/>
                </a:tc>
                <a:tc>
                  <a:txBody>
                    <a:bodyPr/>
                    <a:lstStyle/>
                    <a:p>
                      <a:pPr marL="0" marR="0" lvl="0" indent="0" algn="ctr" rtl="0">
                        <a:lnSpc>
                          <a:spcPct val="100000"/>
                        </a:lnSpc>
                        <a:spcBef>
                          <a:spcPts val="0"/>
                        </a:spcBef>
                        <a:spcAft>
                          <a:spcPts val="0"/>
                        </a:spcAft>
                        <a:buClr>
                          <a:schemeClr val="dk1"/>
                        </a:buClr>
                        <a:buSzPts val="1800"/>
                        <a:buFont typeface="Calibri"/>
                        <a:buNone/>
                      </a:pPr>
                      <a:r>
                        <a:rPr lang="en-US" sz="2000" u="none" strike="noStrike" cap="none" dirty="0">
                          <a:latin typeface="Bookman Old Style" panose="02050604050505020204" pitchFamily="18" charset="0"/>
                          <a:ea typeface="Bookman Old Style"/>
                          <a:cs typeface="Bookman Old Style"/>
                          <a:sym typeface="Bookman Old Style"/>
                        </a:rPr>
                        <a:t>Implementation of home visitation program; regular monitoring of attendance; coordination with parents and barangay officials</a:t>
                      </a:r>
                      <a:endParaRPr sz="2000" u="none" strike="noStrike" cap="none" dirty="0">
                        <a:latin typeface="Bookman Old Style" panose="02050604050505020204" pitchFamily="18" charset="0"/>
                        <a:ea typeface="Bookman Old Style"/>
                        <a:cs typeface="Bookman Old Style"/>
                        <a:sym typeface="Bookman Old Style"/>
                      </a:endParaRPr>
                    </a:p>
                  </a:txBody>
                  <a:tcPr marL="91450" marR="91450" marT="45725" marB="45725"/>
                </a:tc>
                <a:extLst>
                  <a:ext uri="{0D108BD9-81ED-4DB2-BD59-A6C34878D82A}">
                    <a16:rowId xmlns:a16="http://schemas.microsoft.com/office/drawing/2014/main" val="10003"/>
                  </a:ext>
                </a:extLst>
              </a:tr>
              <a:tr h="3080566">
                <a:tc>
                  <a:txBody>
                    <a:bodyPr/>
                    <a:lstStyle/>
                    <a:p>
                      <a:pPr marL="0" marR="0" lvl="0" indent="0" algn="ctr" rtl="0">
                        <a:spcBef>
                          <a:spcPts val="0"/>
                        </a:spcBef>
                        <a:spcAft>
                          <a:spcPts val="0"/>
                        </a:spcAft>
                        <a:buClr>
                          <a:schemeClr val="dk1"/>
                        </a:buClr>
                        <a:buSzPts val="1800"/>
                        <a:buFont typeface="Calibri"/>
                        <a:buNone/>
                      </a:pPr>
                      <a:r>
                        <a:rPr lang="en-US" sz="2000" b="1" dirty="0">
                          <a:latin typeface="Bookman Old Style" panose="02050604050505020204" pitchFamily="18" charset="0"/>
                        </a:rPr>
                        <a:t>Insufficient number of classrooms and dilapidated classrooms</a:t>
                      </a:r>
                      <a:endParaRPr sz="2000" b="1" u="none" strike="noStrike" cap="none" dirty="0">
                        <a:latin typeface="Bookman Old Style" panose="02050604050505020204" pitchFamily="18" charset="0"/>
                      </a:endParaRPr>
                    </a:p>
                  </a:txBody>
                  <a:tcPr marL="91450" marR="91450" marT="45725" marB="45725"/>
                </a:tc>
                <a:tc>
                  <a:txBody>
                    <a:bodyPr/>
                    <a:lstStyle/>
                    <a:p>
                      <a:pPr marL="0" marR="0" lvl="0" indent="0" algn="l" rtl="0">
                        <a:spcBef>
                          <a:spcPts val="0"/>
                        </a:spcBef>
                        <a:spcAft>
                          <a:spcPts val="0"/>
                        </a:spcAft>
                        <a:buClr>
                          <a:schemeClr val="dk1"/>
                        </a:buClr>
                        <a:buSzPts val="1800"/>
                        <a:buFont typeface="Calibri"/>
                        <a:buNone/>
                      </a:pPr>
                      <a:r>
                        <a:rPr lang="en-US" sz="2000" dirty="0">
                          <a:latin typeface="Bookman Old Style" panose="02050604050505020204" pitchFamily="18" charset="0"/>
                        </a:rPr>
                        <a:t>Insufficient learning spaces and aging infrastructure affecting the delivery of quality instruction, compliance with classroom standards, and learner safety.</a:t>
                      </a:r>
                      <a:endParaRPr sz="2000" u="none" strike="noStrike" cap="none" dirty="0">
                        <a:latin typeface="Bookman Old Style" panose="02050604050505020204" pitchFamily="18" charset="0"/>
                      </a:endParaRPr>
                    </a:p>
                  </a:txBody>
                  <a:tcPr marL="91450" marR="91450" marT="45725" marB="45725"/>
                </a:tc>
                <a:tc>
                  <a:txBody>
                    <a:bodyPr/>
                    <a:lstStyle/>
                    <a:p>
                      <a:pPr marL="0" marR="0" lvl="0" indent="0" algn="l" rtl="0">
                        <a:spcBef>
                          <a:spcPts val="0"/>
                        </a:spcBef>
                        <a:spcAft>
                          <a:spcPts val="0"/>
                        </a:spcAft>
                        <a:buClr>
                          <a:schemeClr val="dk1"/>
                        </a:buClr>
                        <a:buSzPts val="1800"/>
                        <a:buFont typeface="Calibri"/>
                        <a:buNone/>
                      </a:pPr>
                      <a:r>
                        <a:rPr lang="en-US" sz="2000" dirty="0">
                          <a:latin typeface="Bookman Old Style" panose="02050604050505020204" pitchFamily="18" charset="0"/>
                        </a:rPr>
                        <a:t>Conduct of school facilities assessment; technical guidance on classroom repair, rehabilitation, and construction proposals; assistance in accessing funding sources and inclusion in priority infrastructure programs.</a:t>
                      </a:r>
                      <a:endParaRPr sz="2000" u="none" strike="noStrike" cap="none" dirty="0">
                        <a:latin typeface="Bookman Old Style" panose="02050604050505020204" pitchFamily="18" charset="0"/>
                      </a:endParaRPr>
                    </a:p>
                  </a:txBody>
                  <a:tcPr marL="91450" marR="91450" marT="45725" marB="45725"/>
                </a:tc>
                <a:tc>
                  <a:txBody>
                    <a:bodyPr/>
                    <a:lstStyle/>
                    <a:p>
                      <a:pPr marL="0" marR="0" lvl="0" indent="0" algn="l" rtl="0">
                        <a:spcBef>
                          <a:spcPts val="0"/>
                        </a:spcBef>
                        <a:spcAft>
                          <a:spcPts val="0"/>
                        </a:spcAft>
                        <a:buClr>
                          <a:schemeClr val="dk1"/>
                        </a:buClr>
                        <a:buSzPts val="1800"/>
                        <a:buFont typeface="Calibri"/>
                        <a:buNone/>
                      </a:pPr>
                      <a:r>
                        <a:rPr lang="en-US" sz="2000" dirty="0">
                          <a:latin typeface="Bookman Old Style" panose="02050604050505020204" pitchFamily="18" charset="0"/>
                        </a:rPr>
                        <a:t>Submitted requests and reports on classroom needs; conducted minor repairs using available resources; coordinated with stakeholders for support; prepare and submit proposals for classroom construction and rehabilitation; continue advocating for inclusion in infrastructure funding programs.</a:t>
                      </a:r>
                      <a:endParaRPr sz="2000" u="none" strike="noStrike" cap="none" dirty="0">
                        <a:latin typeface="Bookman Old Style" panose="02050604050505020204" pitchFamily="18" charset="0"/>
                      </a:endParaRPr>
                    </a:p>
                  </a:txBody>
                  <a:tcPr marL="91450" marR="91450" marT="45725" marB="45725"/>
                </a:tc>
                <a:extLst>
                  <a:ext uri="{0D108BD9-81ED-4DB2-BD59-A6C34878D82A}">
                    <a16:rowId xmlns:a16="http://schemas.microsoft.com/office/drawing/2014/main" val="10004"/>
                  </a:ext>
                </a:extLst>
              </a:tr>
            </a:tbl>
          </a:graphicData>
        </a:graphic>
      </p:graphicFrame>
    </p:spTree>
    <p:extLst>
      <p:ext uri="{BB962C8B-B14F-4D97-AF65-F5344CB8AC3E}">
        <p14:creationId xmlns:p14="http://schemas.microsoft.com/office/powerpoint/2010/main" val="42000616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20538F-5B5D-39C5-09AC-D3B8C4D89521}"/>
            </a:ext>
          </a:extLst>
        </p:cNvPr>
        <p:cNvGrpSpPr/>
        <p:nvPr/>
      </p:nvGrpSpPr>
      <p:grpSpPr>
        <a:xfrm>
          <a:off x="0" y="0"/>
          <a:ext cx="0" cy="0"/>
          <a:chOff x="0" y="0"/>
          <a:chExt cx="0" cy="0"/>
        </a:xfrm>
      </p:grpSpPr>
      <p:sp>
        <p:nvSpPr>
          <p:cNvPr id="10" name="Google Shape;103;g3a0c31a57f9_0_2">
            <a:extLst>
              <a:ext uri="{FF2B5EF4-FFF2-40B4-BE49-F238E27FC236}">
                <a16:creationId xmlns:a16="http://schemas.microsoft.com/office/drawing/2014/main" id="{68D8F632-3D03-9437-863D-4206C3533F1E}"/>
              </a:ext>
            </a:extLst>
          </p:cNvPr>
          <p:cNvSpPr txBox="1">
            <a:spLocks/>
          </p:cNvSpPr>
          <p:nvPr/>
        </p:nvSpPr>
        <p:spPr>
          <a:xfrm>
            <a:off x="1143000" y="275773"/>
            <a:ext cx="11503200" cy="794700"/>
          </a:xfrm>
          <a:prstGeom prst="rect">
            <a:avLst/>
          </a:prstGeom>
          <a:noFill/>
          <a:ln>
            <a:noFill/>
          </a:ln>
          <a:effectLst>
            <a:outerShdw blurRad="50800" dist="38100" dir="8100000" algn="tr" rotWithShape="0">
              <a:srgbClr val="000000">
                <a:alpha val="40000"/>
              </a:srgbClr>
            </a:outerShdw>
          </a:effectLst>
        </p:spPr>
        <p:txBody>
          <a:bodyPr spcFirstLastPara="1" wrap="square" lIns="91425" tIns="45700" rIns="91425" bIns="45700" anchor="b" anchorCtr="0">
            <a:normAutofit fontScale="9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90000"/>
              </a:lnSpc>
              <a:spcBef>
                <a:spcPts val="0"/>
              </a:spcBef>
              <a:buClr>
                <a:srgbClr val="002060"/>
              </a:buClr>
              <a:buSzPct val="100000"/>
              <a:buFont typeface="Libre Franklin Black"/>
              <a:buNone/>
            </a:pPr>
            <a:r>
              <a:rPr lang="en-PH" sz="6600" b="1" i="1" dirty="0">
                <a:solidFill>
                  <a:srgbClr val="002060"/>
                </a:solidFill>
                <a:latin typeface="Libre Franklin Black"/>
                <a:ea typeface="Libre Franklin Black"/>
                <a:cs typeface="Libre Franklin Black"/>
                <a:sym typeface="Libre Franklin Black"/>
              </a:rPr>
              <a:t>Catch-up Plan</a:t>
            </a:r>
          </a:p>
        </p:txBody>
      </p:sp>
      <p:sp>
        <p:nvSpPr>
          <p:cNvPr id="13" name="Google Shape;106;g3a0c31a57f9_0_2">
            <a:extLst>
              <a:ext uri="{FF2B5EF4-FFF2-40B4-BE49-F238E27FC236}">
                <a16:creationId xmlns:a16="http://schemas.microsoft.com/office/drawing/2014/main" id="{3A47D703-CDF7-DCFF-5DBF-E2E93911D19B}"/>
              </a:ext>
            </a:extLst>
          </p:cNvPr>
          <p:cNvSpPr/>
          <p:nvPr/>
        </p:nvSpPr>
        <p:spPr>
          <a:xfrm>
            <a:off x="1151206" y="1070473"/>
            <a:ext cx="9913800" cy="69600"/>
          </a:xfrm>
          <a:prstGeom prst="rect">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002060"/>
              </a:solidFill>
              <a:latin typeface="Arial"/>
              <a:ea typeface="Arial"/>
              <a:cs typeface="Arial"/>
              <a:sym typeface="Arial"/>
            </a:endParaRPr>
          </a:p>
        </p:txBody>
      </p:sp>
      <p:graphicFrame>
        <p:nvGraphicFramePr>
          <p:cNvPr id="3" name="Table 2">
            <a:extLst>
              <a:ext uri="{FF2B5EF4-FFF2-40B4-BE49-F238E27FC236}">
                <a16:creationId xmlns:a16="http://schemas.microsoft.com/office/drawing/2014/main" id="{2F18251C-5D39-83FC-580B-7D370763B28F}"/>
              </a:ext>
            </a:extLst>
          </p:cNvPr>
          <p:cNvGraphicFramePr>
            <a:graphicFrameLocks noGrp="1"/>
          </p:cNvGraphicFramePr>
          <p:nvPr>
            <p:extLst>
              <p:ext uri="{D42A27DB-BD31-4B8C-83A1-F6EECF244321}">
                <p14:modId xmlns:p14="http://schemas.microsoft.com/office/powerpoint/2010/main" val="1755225583"/>
              </p:ext>
            </p:extLst>
          </p:nvPr>
        </p:nvGraphicFramePr>
        <p:xfrm>
          <a:off x="990600" y="1638300"/>
          <a:ext cx="16611600" cy="7900765"/>
        </p:xfrm>
        <a:graphic>
          <a:graphicData uri="http://schemas.openxmlformats.org/drawingml/2006/table">
            <a:tbl>
              <a:tblPr firstRow="1" bandRow="1">
                <a:tableStyleId>{5C22544A-7EE6-4342-B048-85BDC9FD1C3A}</a:tableStyleId>
              </a:tblPr>
              <a:tblGrid>
                <a:gridCol w="2819400">
                  <a:extLst>
                    <a:ext uri="{9D8B030D-6E8A-4147-A177-3AD203B41FA5}">
                      <a16:colId xmlns:a16="http://schemas.microsoft.com/office/drawing/2014/main" val="1010956182"/>
                    </a:ext>
                  </a:extLst>
                </a:gridCol>
                <a:gridCol w="3429000">
                  <a:extLst>
                    <a:ext uri="{9D8B030D-6E8A-4147-A177-3AD203B41FA5}">
                      <a16:colId xmlns:a16="http://schemas.microsoft.com/office/drawing/2014/main" val="4107079964"/>
                    </a:ext>
                  </a:extLst>
                </a:gridCol>
                <a:gridCol w="5715000">
                  <a:extLst>
                    <a:ext uri="{9D8B030D-6E8A-4147-A177-3AD203B41FA5}">
                      <a16:colId xmlns:a16="http://schemas.microsoft.com/office/drawing/2014/main" val="537294170"/>
                    </a:ext>
                  </a:extLst>
                </a:gridCol>
                <a:gridCol w="2590800">
                  <a:extLst>
                    <a:ext uri="{9D8B030D-6E8A-4147-A177-3AD203B41FA5}">
                      <a16:colId xmlns:a16="http://schemas.microsoft.com/office/drawing/2014/main" val="145898435"/>
                    </a:ext>
                  </a:extLst>
                </a:gridCol>
                <a:gridCol w="2057400">
                  <a:extLst>
                    <a:ext uri="{9D8B030D-6E8A-4147-A177-3AD203B41FA5}">
                      <a16:colId xmlns:a16="http://schemas.microsoft.com/office/drawing/2014/main" val="564815615"/>
                    </a:ext>
                  </a:extLst>
                </a:gridCol>
              </a:tblGrid>
              <a:tr h="370840">
                <a:tc>
                  <a:txBody>
                    <a:bodyPr/>
                    <a:lstStyle/>
                    <a:p>
                      <a:pPr marL="0" marR="0" lvl="0" indent="0" algn="ctr" rtl="0">
                        <a:spcBef>
                          <a:spcPts val="0"/>
                        </a:spcBef>
                        <a:spcAft>
                          <a:spcPts val="0"/>
                        </a:spcAft>
                        <a:buClr>
                          <a:schemeClr val="dk1"/>
                        </a:buClr>
                        <a:buSzPts val="1400"/>
                        <a:buFont typeface="Calibri"/>
                        <a:buNone/>
                      </a:pPr>
                      <a:r>
                        <a:rPr lang="en-PH" sz="2000" u="none" strike="noStrike" cap="none" dirty="0">
                          <a:latin typeface="Bookman Old Style" panose="02050604050505020204" pitchFamily="18" charset="0"/>
                        </a:rPr>
                        <a:t>Physical Target</a:t>
                      </a:r>
                      <a:br>
                        <a:rPr lang="en-PH" sz="2000" u="none" strike="noStrike" cap="none" dirty="0">
                          <a:latin typeface="Bookman Old Style" panose="02050604050505020204" pitchFamily="18" charset="0"/>
                        </a:rPr>
                      </a:br>
                      <a:r>
                        <a:rPr lang="en-PH" sz="2000" u="none" strike="noStrike" cap="none" dirty="0">
                          <a:latin typeface="Bookman Old Style" panose="02050604050505020204" pitchFamily="18" charset="0"/>
                        </a:rPr>
                        <a:t>(Backlog)</a:t>
                      </a:r>
                      <a:endParaRPr sz="2000" b="1" i="0" u="none" strike="noStrike" cap="none" dirty="0">
                        <a:solidFill>
                          <a:schemeClr val="lt1"/>
                        </a:solidFill>
                        <a:latin typeface="Bookman Old Style" panose="02050604050505020204" pitchFamily="18" charset="0"/>
                        <a:ea typeface="Bookman Old Style"/>
                        <a:cs typeface="Bookman Old Style"/>
                        <a:sym typeface="Bookman Old Style"/>
                      </a:endParaRPr>
                    </a:p>
                  </a:txBody>
                  <a:tcPr marL="6425" marR="6425" marT="6425" marB="0" anchor="ctr"/>
                </a:tc>
                <a:tc>
                  <a:txBody>
                    <a:bodyPr/>
                    <a:lstStyle/>
                    <a:p>
                      <a:pPr marL="0" marR="0" lvl="0" indent="0" algn="ctr" rtl="0">
                        <a:spcBef>
                          <a:spcPts val="0"/>
                        </a:spcBef>
                        <a:spcAft>
                          <a:spcPts val="0"/>
                        </a:spcAft>
                        <a:buClr>
                          <a:schemeClr val="dk1"/>
                        </a:buClr>
                        <a:buSzPts val="1400"/>
                        <a:buFont typeface="Calibri"/>
                        <a:buNone/>
                      </a:pPr>
                      <a:r>
                        <a:rPr lang="en-PH" sz="2000" u="none" strike="noStrike" cap="none" dirty="0">
                          <a:latin typeface="Bookman Old Style" panose="02050604050505020204" pitchFamily="18" charset="0"/>
                        </a:rPr>
                        <a:t>Under/Over Achievement (Physical)</a:t>
                      </a:r>
                      <a:endParaRPr sz="2000" u="none" strike="noStrike" cap="none" dirty="0">
                        <a:latin typeface="Bookman Old Style" panose="02050604050505020204" pitchFamily="18" charset="0"/>
                      </a:endParaRPr>
                    </a:p>
                  </a:txBody>
                  <a:tcPr marL="6425" marR="6425" marT="6425" marB="0" anchor="ctr"/>
                </a:tc>
                <a:tc>
                  <a:txBody>
                    <a:bodyPr/>
                    <a:lstStyle/>
                    <a:p>
                      <a:pPr marL="0" marR="0" lvl="0" indent="0" algn="ctr" rtl="0">
                        <a:spcBef>
                          <a:spcPts val="0"/>
                        </a:spcBef>
                        <a:spcAft>
                          <a:spcPts val="0"/>
                        </a:spcAft>
                        <a:buClr>
                          <a:schemeClr val="dk1"/>
                        </a:buClr>
                        <a:buSzPts val="1400"/>
                        <a:buFont typeface="Calibri"/>
                        <a:buNone/>
                      </a:pPr>
                      <a:r>
                        <a:rPr lang="en-PH" sz="2000" u="none" strike="noStrike" cap="none" dirty="0">
                          <a:latin typeface="Bookman Old Style" panose="02050604050505020204" pitchFamily="18" charset="0"/>
                        </a:rPr>
                        <a:t>Action Plan</a:t>
                      </a:r>
                      <a:endParaRPr sz="2000" u="none" strike="noStrike" cap="none" dirty="0">
                        <a:latin typeface="Bookman Old Style" panose="02050604050505020204" pitchFamily="18" charset="0"/>
                      </a:endParaRPr>
                    </a:p>
                  </a:txBody>
                  <a:tcPr marL="6425" marR="6425" marT="6425" marB="0" anchor="ctr"/>
                </a:tc>
                <a:tc>
                  <a:txBody>
                    <a:bodyPr/>
                    <a:lstStyle/>
                    <a:p>
                      <a:pPr marL="0" marR="0" lvl="0" indent="0" algn="ctr" rtl="0">
                        <a:spcBef>
                          <a:spcPts val="0"/>
                        </a:spcBef>
                        <a:spcAft>
                          <a:spcPts val="0"/>
                        </a:spcAft>
                        <a:buClr>
                          <a:schemeClr val="dk1"/>
                        </a:buClr>
                        <a:buSzPts val="1400"/>
                        <a:buFont typeface="Calibri"/>
                        <a:buNone/>
                      </a:pPr>
                      <a:r>
                        <a:rPr lang="en-PH" sz="2000" u="none" strike="noStrike" cap="none" dirty="0">
                          <a:latin typeface="Bookman Old Style" panose="02050604050505020204" pitchFamily="18" charset="0"/>
                        </a:rPr>
                        <a:t>Person-in-Charge</a:t>
                      </a:r>
                      <a:endParaRPr sz="2000" u="none" strike="noStrike" cap="none" dirty="0">
                        <a:latin typeface="Bookman Old Style" panose="02050604050505020204" pitchFamily="18" charset="0"/>
                      </a:endParaRPr>
                    </a:p>
                  </a:txBody>
                  <a:tcPr marL="6425" marR="6425" marT="6425" marB="0" anchor="ctr"/>
                </a:tc>
                <a:tc>
                  <a:txBody>
                    <a:bodyPr/>
                    <a:lstStyle/>
                    <a:p>
                      <a:pPr marL="0" marR="0" lvl="0" indent="0" algn="ctr" rtl="0">
                        <a:spcBef>
                          <a:spcPts val="0"/>
                        </a:spcBef>
                        <a:spcAft>
                          <a:spcPts val="0"/>
                        </a:spcAft>
                        <a:buClr>
                          <a:schemeClr val="dk1"/>
                        </a:buClr>
                        <a:buSzPts val="1400"/>
                        <a:buFont typeface="Calibri"/>
                        <a:buNone/>
                      </a:pPr>
                      <a:r>
                        <a:rPr lang="en-PH" sz="2000" u="none" strike="noStrike" cap="none" dirty="0">
                          <a:latin typeface="Bookman Old Style" panose="02050604050505020204" pitchFamily="18" charset="0"/>
                        </a:rPr>
                        <a:t>Target date of Completion</a:t>
                      </a:r>
                      <a:endParaRPr sz="2000" u="none" strike="noStrike" cap="none" dirty="0">
                        <a:latin typeface="Bookman Old Style" panose="02050604050505020204" pitchFamily="18" charset="0"/>
                      </a:endParaRPr>
                    </a:p>
                  </a:txBody>
                  <a:tcPr marL="6425" marR="6425" marT="6425" marB="0" anchor="ctr"/>
                </a:tc>
                <a:extLst>
                  <a:ext uri="{0D108BD9-81ED-4DB2-BD59-A6C34878D82A}">
                    <a16:rowId xmlns:a16="http://schemas.microsoft.com/office/drawing/2014/main" val="1924405807"/>
                  </a:ext>
                </a:extLst>
              </a:tr>
              <a:tr h="370840">
                <a:tc>
                  <a:txBody>
                    <a:bodyPr/>
                    <a:lstStyle/>
                    <a:p>
                      <a:pPr marL="0" marR="0" lvl="0" indent="0" algn="ctr" rtl="0">
                        <a:lnSpc>
                          <a:spcPct val="100000"/>
                        </a:lnSpc>
                        <a:spcBef>
                          <a:spcPts val="0"/>
                        </a:spcBef>
                        <a:spcAft>
                          <a:spcPts val="0"/>
                        </a:spcAft>
                        <a:buClr>
                          <a:srgbClr val="000000"/>
                        </a:buClr>
                        <a:buSzPts val="1800"/>
                        <a:buFont typeface="Arial"/>
                        <a:buNone/>
                      </a:pPr>
                      <a:r>
                        <a:rPr lang="en-US" sz="2000" u="none" strike="noStrike" cap="none" dirty="0">
                          <a:latin typeface="Bookman Old Style" panose="02050604050505020204" pitchFamily="18" charset="0"/>
                        </a:rPr>
                        <a:t>100% of struggling readers and numeracy learners (Grades 1–6) identified and enrolled in intervention program</a:t>
                      </a:r>
                      <a:endParaRPr sz="2000" u="none" strike="noStrike" cap="none" dirty="0">
                        <a:latin typeface="Bookman Old Style" panose="02050604050505020204" pitchFamily="18" charset="0"/>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800"/>
                        <a:buFont typeface="Arial"/>
                        <a:buNone/>
                      </a:pPr>
                      <a:r>
                        <a:rPr lang="en-US" sz="2000" u="none" strike="noStrike" cap="none" dirty="0">
                          <a:latin typeface="Bookman Old Style" panose="02050604050505020204" pitchFamily="18" charset="0"/>
                        </a:rPr>
                        <a:t>Under — only 70% of targeted learners have completed remediation sessions for Q2</a:t>
                      </a:r>
                      <a:endParaRPr sz="2000" u="none" strike="noStrike" cap="none" dirty="0">
                        <a:latin typeface="Bookman Old Style" panose="02050604050505020204" pitchFamily="18" charset="0"/>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800"/>
                        <a:buFont typeface="Arial"/>
                        <a:buNone/>
                      </a:pPr>
                      <a:r>
                        <a:rPr lang="en-US" sz="2000" u="none" strike="noStrike" cap="none" dirty="0">
                          <a:latin typeface="Bookman Old Style" panose="02050604050505020204" pitchFamily="18" charset="0"/>
                        </a:rPr>
                        <a:t>Intensify reading and numeracy remediation sessions; conduct after-class tutorials and learning camps; administer PHIL-IRI and CRLA post-assessment to measure progress</a:t>
                      </a:r>
                      <a:endParaRPr sz="2000" u="none" strike="noStrike" cap="none" dirty="0">
                        <a:latin typeface="Bookman Old Style" panose="02050604050505020204" pitchFamily="18" charset="0"/>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800"/>
                        <a:buFont typeface="Arial"/>
                        <a:buNone/>
                      </a:pPr>
                      <a:r>
                        <a:rPr lang="en-US" sz="2000" u="none" strike="noStrike" cap="none" dirty="0">
                          <a:latin typeface="Bookman Old Style" panose="02050604050505020204" pitchFamily="18" charset="0"/>
                        </a:rPr>
                        <a:t>Class Advisers, Reading Coordinator, School Head</a:t>
                      </a:r>
                      <a:endParaRPr sz="2000" u="none" strike="noStrike" cap="none" dirty="0">
                        <a:latin typeface="Bookman Old Style" panose="02050604050505020204" pitchFamily="18" charset="0"/>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800"/>
                        <a:buFont typeface="Arial"/>
                        <a:buNone/>
                      </a:pPr>
                      <a:r>
                        <a:rPr lang="en-US" sz="2000" u="none" strike="noStrike" cap="none" dirty="0">
                          <a:latin typeface="Bookman Old Style" panose="02050604050505020204" pitchFamily="18" charset="0"/>
                        </a:rPr>
                        <a:t>End of 2nd Trimester, SY 2026–2027</a:t>
                      </a:r>
                      <a:endParaRPr sz="2000" u="none" strike="noStrike" cap="none" dirty="0">
                        <a:latin typeface="Bookman Old Style" panose="02050604050505020204" pitchFamily="18" charset="0"/>
                      </a:endParaRPr>
                    </a:p>
                  </a:txBody>
                  <a:tcPr marL="91450" marR="91450" marT="45725" marB="45725"/>
                </a:tc>
                <a:extLst>
                  <a:ext uri="{0D108BD9-81ED-4DB2-BD59-A6C34878D82A}">
                    <a16:rowId xmlns:a16="http://schemas.microsoft.com/office/drawing/2014/main" val="2811183777"/>
                  </a:ext>
                </a:extLst>
              </a:tr>
              <a:tr h="370840">
                <a:tc>
                  <a:txBody>
                    <a:bodyPr/>
                    <a:lstStyle/>
                    <a:p>
                      <a:pPr marL="0" marR="0" lvl="0" indent="0" algn="ctr" rtl="0">
                        <a:lnSpc>
                          <a:spcPct val="100000"/>
                        </a:lnSpc>
                        <a:spcBef>
                          <a:spcPts val="0"/>
                        </a:spcBef>
                        <a:spcAft>
                          <a:spcPts val="0"/>
                        </a:spcAft>
                        <a:buClr>
                          <a:srgbClr val="000000"/>
                        </a:buClr>
                        <a:buSzPts val="1800"/>
                        <a:buFont typeface="Arial"/>
                        <a:buNone/>
                      </a:pPr>
                      <a:r>
                        <a:rPr lang="en-US" sz="2000" u="none" strike="noStrike" cap="none" dirty="0">
                          <a:latin typeface="Bookman Old Style" panose="02050604050505020204" pitchFamily="18" charset="0"/>
                        </a:rPr>
                        <a:t>Reduce absenteeism rate to below 5% by end of the school year</a:t>
                      </a:r>
                      <a:endParaRPr sz="2000" u="none" strike="noStrike" cap="none" dirty="0">
                        <a:latin typeface="Bookman Old Style" panose="02050604050505020204" pitchFamily="18" charset="0"/>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800"/>
                        <a:buFont typeface="Arial"/>
                        <a:buNone/>
                      </a:pPr>
                      <a:r>
                        <a:rPr lang="en-US" sz="2000" u="none" strike="noStrike" cap="none" dirty="0">
                          <a:latin typeface="Bookman Old Style" panose="02050604050505020204" pitchFamily="18" charset="0"/>
                        </a:rPr>
                        <a:t>Under — current absenteeism rate remains above the target threshold for Q2</a:t>
                      </a:r>
                      <a:endParaRPr sz="2000" u="none" strike="noStrike" cap="none" dirty="0">
                        <a:latin typeface="Bookman Old Style" panose="02050604050505020204" pitchFamily="18" charset="0"/>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800"/>
                        <a:buFont typeface="Arial"/>
                        <a:buNone/>
                      </a:pPr>
                      <a:r>
                        <a:rPr lang="en-US" sz="2000" u="none" strike="noStrike" cap="none" dirty="0">
                          <a:latin typeface="Bookman Old Style" panose="02050604050505020204" pitchFamily="18" charset="0"/>
                        </a:rPr>
                        <a:t>Conduct home visitation for habitually absent learners; strengthen parent engagement through regular PTA meetings; coordinate with barangay officials for community monitoring</a:t>
                      </a:r>
                      <a:endParaRPr sz="2000" u="none" strike="noStrike" cap="none" dirty="0">
                        <a:latin typeface="Bookman Old Style" panose="02050604050505020204" pitchFamily="18" charset="0"/>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800"/>
                        <a:buFont typeface="Arial"/>
                        <a:buNone/>
                      </a:pPr>
                      <a:r>
                        <a:rPr lang="en-US" sz="2000" u="none" strike="noStrike" cap="none" dirty="0">
                          <a:latin typeface="Bookman Old Style" panose="02050604050505020204" pitchFamily="18" charset="0"/>
                        </a:rPr>
                        <a:t>Guidance Teacher, Class Advisers, PTA Officers</a:t>
                      </a:r>
                      <a:endParaRPr sz="2000" u="none" strike="noStrike" cap="none" dirty="0">
                        <a:latin typeface="Bookman Old Style" panose="02050604050505020204" pitchFamily="18" charset="0"/>
                      </a:endParaRPr>
                    </a:p>
                  </a:txBody>
                  <a:tcPr marL="91450" marR="91450" marT="45725" marB="45725"/>
                </a:tc>
                <a:tc>
                  <a:txBody>
                    <a:bodyPr/>
                    <a:lstStyle/>
                    <a:p>
                      <a:pPr marL="0" marR="0" lvl="0" indent="0" algn="ctr" rtl="0">
                        <a:lnSpc>
                          <a:spcPct val="100000"/>
                        </a:lnSpc>
                        <a:spcBef>
                          <a:spcPts val="0"/>
                        </a:spcBef>
                        <a:spcAft>
                          <a:spcPts val="0"/>
                        </a:spcAft>
                        <a:buClr>
                          <a:srgbClr val="000000"/>
                        </a:buClr>
                        <a:buSzPts val="1800"/>
                        <a:buFont typeface="Arial"/>
                        <a:buNone/>
                      </a:pPr>
                      <a:r>
                        <a:rPr lang="en-US" sz="2000" dirty="0">
                          <a:latin typeface="Bookman Old Style" panose="02050604050505020204" pitchFamily="18" charset="0"/>
                        </a:rPr>
                        <a:t>End of 2nd Trimester, SY 2026–2027</a:t>
                      </a:r>
                      <a:endParaRPr sz="2000" u="none" strike="noStrike" cap="none" dirty="0">
                        <a:latin typeface="Bookman Old Style" panose="02050604050505020204" pitchFamily="18" charset="0"/>
                      </a:endParaRPr>
                    </a:p>
                  </a:txBody>
                  <a:tcPr marL="91450" marR="91450" marT="45725" marB="45725"/>
                </a:tc>
                <a:extLst>
                  <a:ext uri="{0D108BD9-81ED-4DB2-BD59-A6C34878D82A}">
                    <a16:rowId xmlns:a16="http://schemas.microsoft.com/office/drawing/2014/main" val="2784130353"/>
                  </a:ext>
                </a:extLst>
              </a:tr>
              <a:tr h="370840">
                <a:tc>
                  <a:txBody>
                    <a:bodyPr/>
                    <a:lstStyle/>
                    <a:p>
                      <a:endParaRPr lang="en-US" sz="2000" dirty="0">
                        <a:latin typeface="Bookman Old Style" panose="02050604050505020204" pitchFamily="18" charset="0"/>
                      </a:endParaRPr>
                    </a:p>
                    <a:p>
                      <a:endParaRPr lang="en-US" sz="2000" dirty="0">
                        <a:latin typeface="Bookman Old Style" panose="02050604050505020204" pitchFamily="18" charset="0"/>
                      </a:endParaRPr>
                    </a:p>
                    <a:p>
                      <a:r>
                        <a:rPr lang="en-US" sz="2000" dirty="0">
                          <a:latin typeface="Bookman Old Style" panose="02050604050505020204" pitchFamily="18" charset="0"/>
                        </a:rPr>
                        <a:t>Construction of 2 additional classrooms to address classroom shortage and improve learning conditions.</a:t>
                      </a:r>
                    </a:p>
                    <a:p>
                      <a:endParaRPr lang="en-US" sz="2000" dirty="0">
                        <a:latin typeface="Bookman Old Style" panose="02050604050505020204" pitchFamily="18" charset="0"/>
                      </a:endParaRPr>
                    </a:p>
                    <a:p>
                      <a:endParaRPr lang="en-US" sz="2000" dirty="0">
                        <a:latin typeface="Bookman Old Style" panose="02050604050505020204" pitchFamily="18" charset="0"/>
                      </a:endParaRPr>
                    </a:p>
                  </a:txBody>
                  <a:tcPr/>
                </a:tc>
                <a:tc>
                  <a:txBody>
                    <a:bodyPr/>
                    <a:lstStyle/>
                    <a:p>
                      <a:r>
                        <a:rPr lang="en-US" sz="2000" dirty="0">
                          <a:latin typeface="Bookman Old Style" panose="02050604050505020204" pitchFamily="18" charset="0"/>
                        </a:rPr>
                        <a:t>Target not achieved due to insufficient funding and non-inclusion in the current year's infrastructure allocation, resulting in continued classroom shortages and overcrowding.</a:t>
                      </a:r>
                    </a:p>
                  </a:txBody>
                  <a:tcPr/>
                </a:tc>
                <a:tc>
                  <a:txBody>
                    <a:bodyPr/>
                    <a:lstStyle/>
                    <a:p>
                      <a:r>
                        <a:rPr lang="en-US" sz="2000" dirty="0">
                          <a:latin typeface="Bookman Old Style" panose="02050604050505020204" pitchFamily="18" charset="0"/>
                        </a:rPr>
                        <a:t>Prepare and submit classroom construction proposals; coordinate with the Division Office, LGU, and other stakeholders for funding support; advocate for inclusion in priority school building programs; utilize temporary learning spaces while awaiting construction.</a:t>
                      </a:r>
                    </a:p>
                  </a:txBody>
                  <a:tcPr/>
                </a:tc>
                <a:tc>
                  <a:txBody>
                    <a:bodyPr/>
                    <a:lstStyle/>
                    <a:p>
                      <a:r>
                        <a:rPr lang="en-US" sz="2000" dirty="0">
                          <a:latin typeface="Bookman Old Style" panose="02050604050505020204" pitchFamily="18" charset="0"/>
                        </a:rPr>
                        <a:t>School Head, School Planning Team, District Engineer/Property Custodian, SGOD/School Facilities Coordinator</a:t>
                      </a:r>
                    </a:p>
                  </a:txBody>
                  <a:tcPr/>
                </a:tc>
                <a:tc>
                  <a:txBody>
                    <a:bodyPr/>
                    <a:lstStyle/>
                    <a:p>
                      <a:r>
                        <a:rPr lang="en-US" sz="2000" dirty="0">
                          <a:latin typeface="Bookman Old Style" panose="02050604050505020204" pitchFamily="18" charset="0"/>
                        </a:rPr>
                        <a:t>End of School Year 2026–2027 or upon approval and release of funds.</a:t>
                      </a:r>
                    </a:p>
                  </a:txBody>
                  <a:tcPr/>
                </a:tc>
                <a:extLst>
                  <a:ext uri="{0D108BD9-81ED-4DB2-BD59-A6C34878D82A}">
                    <a16:rowId xmlns:a16="http://schemas.microsoft.com/office/drawing/2014/main" val="2056057518"/>
                  </a:ext>
                </a:extLst>
              </a:tr>
            </a:tbl>
          </a:graphicData>
        </a:graphic>
      </p:graphicFrame>
    </p:spTree>
    <p:extLst>
      <p:ext uri="{BB962C8B-B14F-4D97-AF65-F5344CB8AC3E}">
        <p14:creationId xmlns:p14="http://schemas.microsoft.com/office/powerpoint/2010/main" val="10033225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a:stretch>
          </a:blipFill>
        </p:spPr>
        <p:txBody>
          <a:bodyPr/>
          <a:lstStyle/>
          <a:p>
            <a:endParaRPr lang="en-US"/>
          </a:p>
        </p:txBody>
      </p:sp>
      <p:grpSp>
        <p:nvGrpSpPr>
          <p:cNvPr id="3" name="Group 3"/>
          <p:cNvGrpSpPr/>
          <p:nvPr/>
        </p:nvGrpSpPr>
        <p:grpSpPr>
          <a:xfrm>
            <a:off x="7373057" y="413555"/>
            <a:ext cx="3541887" cy="1496857"/>
            <a:chOff x="0" y="0"/>
            <a:chExt cx="4722516" cy="1995809"/>
          </a:xfrm>
        </p:grpSpPr>
        <p:grpSp>
          <p:nvGrpSpPr>
            <p:cNvPr id="4" name="Group 4"/>
            <p:cNvGrpSpPr/>
            <p:nvPr/>
          </p:nvGrpSpPr>
          <p:grpSpPr>
            <a:xfrm>
              <a:off x="0" y="239519"/>
              <a:ext cx="4722516" cy="1516772"/>
              <a:chOff x="0" y="0"/>
              <a:chExt cx="1265339" cy="406400"/>
            </a:xfrm>
          </p:grpSpPr>
          <p:sp>
            <p:nvSpPr>
              <p:cNvPr id="5" name="Freeform 5"/>
              <p:cNvSpPr/>
              <p:nvPr/>
            </p:nvSpPr>
            <p:spPr>
              <a:xfrm>
                <a:off x="0" y="0"/>
                <a:ext cx="1265339" cy="406400"/>
              </a:xfrm>
              <a:custGeom>
                <a:avLst/>
                <a:gdLst/>
                <a:ahLst/>
                <a:cxnLst/>
                <a:rect l="l" t="t" r="r" b="b"/>
                <a:pathLst>
                  <a:path w="1265339" h="406400">
                    <a:moveTo>
                      <a:pt x="1062139" y="0"/>
                    </a:moveTo>
                    <a:cubicBezTo>
                      <a:pt x="1174363" y="0"/>
                      <a:pt x="1265339" y="90976"/>
                      <a:pt x="1265339" y="203200"/>
                    </a:cubicBezTo>
                    <a:cubicBezTo>
                      <a:pt x="1265339" y="315424"/>
                      <a:pt x="1174363" y="406400"/>
                      <a:pt x="1062139" y="406400"/>
                    </a:cubicBezTo>
                    <a:lnTo>
                      <a:pt x="203200" y="406400"/>
                    </a:lnTo>
                    <a:cubicBezTo>
                      <a:pt x="90976" y="406400"/>
                      <a:pt x="0" y="315424"/>
                      <a:pt x="0" y="203200"/>
                    </a:cubicBezTo>
                    <a:cubicBezTo>
                      <a:pt x="0" y="90976"/>
                      <a:pt x="90976" y="0"/>
                      <a:pt x="203200" y="0"/>
                    </a:cubicBezTo>
                    <a:close/>
                  </a:path>
                </a:pathLst>
              </a:custGeom>
              <a:solidFill>
                <a:srgbClr val="FFFFFF"/>
              </a:solidFill>
            </p:spPr>
            <p:txBody>
              <a:bodyPr/>
              <a:lstStyle/>
              <a:p>
                <a:endParaRPr lang="en-US"/>
              </a:p>
            </p:txBody>
          </p:sp>
          <p:sp>
            <p:nvSpPr>
              <p:cNvPr id="6" name="TextBox 6"/>
              <p:cNvSpPr txBox="1"/>
              <p:nvPr/>
            </p:nvSpPr>
            <p:spPr>
              <a:xfrm>
                <a:off x="0" y="-38100"/>
                <a:ext cx="1265339" cy="444500"/>
              </a:xfrm>
              <a:prstGeom prst="rect">
                <a:avLst/>
              </a:prstGeom>
            </p:spPr>
            <p:txBody>
              <a:bodyPr lIns="50800" tIns="50800" rIns="50800" bIns="50800" rtlCol="0" anchor="ctr"/>
              <a:lstStyle/>
              <a:p>
                <a:pPr algn="ctr">
                  <a:lnSpc>
                    <a:spcPts val="2659"/>
                  </a:lnSpc>
                  <a:spcBef>
                    <a:spcPct val="0"/>
                  </a:spcBef>
                </a:pPr>
                <a:endParaRPr/>
              </a:p>
            </p:txBody>
          </p:sp>
        </p:grpSp>
        <p:sp>
          <p:nvSpPr>
            <p:cNvPr id="7" name="Freeform 7"/>
            <p:cNvSpPr/>
            <p:nvPr/>
          </p:nvSpPr>
          <p:spPr>
            <a:xfrm>
              <a:off x="677030" y="0"/>
              <a:ext cx="3368455" cy="1995809"/>
            </a:xfrm>
            <a:custGeom>
              <a:avLst/>
              <a:gdLst/>
              <a:ahLst/>
              <a:cxnLst/>
              <a:rect l="l" t="t" r="r" b="b"/>
              <a:pathLst>
                <a:path w="3368455" h="1995809">
                  <a:moveTo>
                    <a:pt x="0" y="0"/>
                  </a:moveTo>
                  <a:lnTo>
                    <a:pt x="3368455" y="0"/>
                  </a:lnTo>
                  <a:lnTo>
                    <a:pt x="3368455" y="1995809"/>
                  </a:lnTo>
                  <a:lnTo>
                    <a:pt x="0" y="1995809"/>
                  </a:lnTo>
                  <a:lnTo>
                    <a:pt x="0" y="0"/>
                  </a:lnTo>
                  <a:close/>
                </a:path>
              </a:pathLst>
            </a:custGeom>
            <a:blipFill>
              <a:blip r:embed="rId3"/>
              <a:stretch>
                <a:fillRect/>
              </a:stretch>
            </a:blipFill>
          </p:spPr>
          <p:txBody>
            <a:bodyPr/>
            <a:lstStyle/>
            <a:p>
              <a:endParaRPr lang="en-US"/>
            </a:p>
          </p:txBody>
        </p:sp>
      </p:grpSp>
      <p:sp>
        <p:nvSpPr>
          <p:cNvPr id="8" name="TextBox 8"/>
          <p:cNvSpPr txBox="1"/>
          <p:nvPr/>
        </p:nvSpPr>
        <p:spPr>
          <a:xfrm>
            <a:off x="1543740" y="4195762"/>
            <a:ext cx="15200521" cy="1895475"/>
          </a:xfrm>
          <a:prstGeom prst="rect">
            <a:avLst/>
          </a:prstGeom>
        </p:spPr>
        <p:txBody>
          <a:bodyPr lIns="0" tIns="0" rIns="0" bIns="0" rtlCol="0" anchor="t">
            <a:spAutoFit/>
          </a:bodyPr>
          <a:lstStyle/>
          <a:p>
            <a:pPr algn="ctr">
              <a:lnSpc>
                <a:spcPts val="14958"/>
              </a:lnSpc>
            </a:pPr>
            <a:r>
              <a:rPr lang="en-US" sz="12465" b="1">
                <a:solidFill>
                  <a:srgbClr val="FFFFFF"/>
                </a:solidFill>
                <a:latin typeface="Open Sans Ultra-Bold"/>
                <a:ea typeface="Open Sans Ultra-Bold"/>
                <a:cs typeface="Open Sans Ultra-Bold"/>
                <a:sym typeface="Open Sans Ultra-Bold"/>
              </a:rPr>
              <a:t>Thank you!</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1025</TotalTime>
  <Words>2377</Words>
  <Application>Microsoft Office PowerPoint</Application>
  <PresentationFormat>Custom</PresentationFormat>
  <Paragraphs>372</Paragraphs>
  <Slides>18</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18</vt:i4>
      </vt:variant>
    </vt:vector>
  </HeadingPairs>
  <TitlesOfParts>
    <vt:vector size="27" baseType="lpstr">
      <vt:lpstr>Bookman Old Style</vt:lpstr>
      <vt:lpstr>Aharoni</vt:lpstr>
      <vt:lpstr>Libre Franklin</vt:lpstr>
      <vt:lpstr>Arial</vt:lpstr>
      <vt:lpstr>Calibri</vt:lpstr>
      <vt:lpstr>Aptos</vt:lpstr>
      <vt:lpstr>Libre Franklin Black</vt:lpstr>
      <vt:lpstr>Open Sans Ultra-Bold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Copy of DepEd with Bagong Pilipinas Presentation Template</dc:title>
  <dc:creator>Admin-ICT</dc:creator>
  <cp:lastModifiedBy>ESTRELLA NARA</cp:lastModifiedBy>
  <cp:revision>51</cp:revision>
  <cp:lastPrinted>2026-06-10T12:35:13Z</cp:lastPrinted>
  <dcterms:created xsi:type="dcterms:W3CDTF">2006-08-16T00:00:00Z</dcterms:created>
  <dcterms:modified xsi:type="dcterms:W3CDTF">2026-08-27T02:30:24Z</dcterms:modified>
  <dc:identifier>DAHK7bK72hQ</dc:identifier>
</cp:coreProperties>
</file>