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9"/>
  </p:notesMasterIdLst>
  <p:sldIdLst>
    <p:sldId id="256" r:id="rId2"/>
    <p:sldId id="289" r:id="rId3"/>
    <p:sldId id="317" r:id="rId4"/>
    <p:sldId id="306" r:id="rId5"/>
    <p:sldId id="320" r:id="rId6"/>
    <p:sldId id="321" r:id="rId7"/>
    <p:sldId id="307" r:id="rId8"/>
    <p:sldId id="323" r:id="rId9"/>
    <p:sldId id="324" r:id="rId10"/>
    <p:sldId id="310" r:id="rId11"/>
    <p:sldId id="318" r:id="rId12"/>
    <p:sldId id="319" r:id="rId13"/>
    <p:sldId id="301" r:id="rId14"/>
    <p:sldId id="322" r:id="rId15"/>
    <p:sldId id="298" r:id="rId16"/>
    <p:sldId id="299" r:id="rId17"/>
    <p:sldId id="267" r:id="rId18"/>
  </p:sldIdLst>
  <p:sldSz cx="18288000" cy="10287000"/>
  <p:notesSz cx="6858000" cy="9144000"/>
  <p:embeddedFontLst>
    <p:embeddedFont>
      <p:font typeface="SimSun" panose="02010600030101010101" pitchFamily="2" charset="-122"/>
      <p:regular r:id="rId20"/>
    </p:embeddedFont>
    <p:embeddedFont>
      <p:font typeface="Amasis MT Pro Black" panose="020B0604020202020204" charset="0"/>
      <p:bold r:id="rId21"/>
      <p:boldItalic r:id="rId22"/>
    </p:embeddedFont>
    <p:embeddedFont>
      <p:font typeface="Bookman Old Style" panose="02050604050505020204" pitchFamily="18" charset="0"/>
      <p:regular r:id="rId23"/>
      <p:bold r:id="rId24"/>
      <p:italic r:id="rId25"/>
      <p:boldItalic r:id="rId26"/>
    </p:embeddedFont>
    <p:embeddedFont>
      <p:font typeface="Calibri" panose="020F0502020204030204" pitchFamily="34" charset="0"/>
      <p:regular r:id="rId27"/>
      <p:bold r:id="rId28"/>
      <p:italic r:id="rId29"/>
      <p:boldItalic r:id="rId30"/>
    </p:embeddedFont>
    <p:embeddedFont>
      <p:font typeface="Cambria" panose="02040503050406030204" pitchFamily="18" charset="0"/>
      <p:regular r:id="rId31"/>
      <p:bold r:id="rId32"/>
      <p:italic r:id="rId33"/>
      <p:boldItalic r:id="rId34"/>
    </p:embeddedFont>
    <p:embeddedFont>
      <p:font typeface="Libre Franklin" panose="020B0604020202020204" charset="0"/>
      <p:regular r:id="rId35"/>
      <p:bold r:id="rId36"/>
      <p:italic r:id="rId37"/>
      <p:boldItalic r:id="rId38"/>
    </p:embeddedFont>
    <p:embeddedFont>
      <p:font typeface="Libre Franklin Black" panose="020B0604020202020204" charset="0"/>
      <p:bold r:id="rId39"/>
      <p:boldItalic r:id="rId40"/>
    </p:embeddedFont>
    <p:embeddedFont>
      <p:font typeface="Open Sans Ultra-Bold" panose="020B0604020202020204" charset="0"/>
      <p:regular r:id="rId41"/>
      <p:bold r:id="rId42"/>
    </p:embeddedFont>
    <p:embeddedFont>
      <p:font typeface="Segoe UI" panose="020B0502040204020203" pitchFamily="34" charset="0"/>
      <p:regular r:id="rId43"/>
      <p:bold r:id="rId44"/>
      <p:italic r:id="rId45"/>
      <p:boldItalic r:id="rId4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29" autoAdjust="0"/>
    <p:restoredTop sz="95036" autoAdjust="0"/>
  </p:normalViewPr>
  <p:slideViewPr>
    <p:cSldViewPr snapToGrid="0">
      <p:cViewPr varScale="1">
        <p:scale>
          <a:sx n="42" d="100"/>
          <a:sy n="42" d="100"/>
        </p:scale>
        <p:origin x="764" y="4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7.fntdata"/><Relationship Id="rId39" Type="http://schemas.openxmlformats.org/officeDocument/2006/relationships/font" Target="fonts/font20.fntdata"/><Relationship Id="rId21" Type="http://schemas.openxmlformats.org/officeDocument/2006/relationships/font" Target="fonts/font2.fntdata"/><Relationship Id="rId34" Type="http://schemas.openxmlformats.org/officeDocument/2006/relationships/font" Target="fonts/font15.fntdata"/><Relationship Id="rId42" Type="http://schemas.openxmlformats.org/officeDocument/2006/relationships/font" Target="fonts/font23.fntdata"/><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font" Target="fonts/font10.fntdata"/><Relationship Id="rId11" Type="http://schemas.openxmlformats.org/officeDocument/2006/relationships/slide" Target="slides/slide10.xml"/><Relationship Id="rId24" Type="http://schemas.openxmlformats.org/officeDocument/2006/relationships/font" Target="fonts/font5.fntdata"/><Relationship Id="rId32" Type="http://schemas.openxmlformats.org/officeDocument/2006/relationships/font" Target="fonts/font13.fntdata"/><Relationship Id="rId37" Type="http://schemas.openxmlformats.org/officeDocument/2006/relationships/font" Target="fonts/font18.fntdata"/><Relationship Id="rId40" Type="http://schemas.openxmlformats.org/officeDocument/2006/relationships/font" Target="fonts/font21.fntdata"/><Relationship Id="rId45" Type="http://schemas.openxmlformats.org/officeDocument/2006/relationships/font" Target="fonts/font26.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font" Target="fonts/font9.fntdata"/><Relationship Id="rId36" Type="http://schemas.openxmlformats.org/officeDocument/2006/relationships/font" Target="fonts/font17.fntdata"/><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31" Type="http://schemas.openxmlformats.org/officeDocument/2006/relationships/font" Target="fonts/font12.fntdata"/><Relationship Id="rId44" Type="http://schemas.openxmlformats.org/officeDocument/2006/relationships/font" Target="fonts/font2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font" Target="fonts/font11.fntdata"/><Relationship Id="rId35" Type="http://schemas.openxmlformats.org/officeDocument/2006/relationships/font" Target="fonts/font16.fntdata"/><Relationship Id="rId43" Type="http://schemas.openxmlformats.org/officeDocument/2006/relationships/font" Target="fonts/font24.fntdata"/><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33" Type="http://schemas.openxmlformats.org/officeDocument/2006/relationships/font" Target="fonts/font14.fntdata"/><Relationship Id="rId38" Type="http://schemas.openxmlformats.org/officeDocument/2006/relationships/font" Target="fonts/font19.fntdata"/><Relationship Id="rId46" Type="http://schemas.openxmlformats.org/officeDocument/2006/relationships/font" Target="fonts/font27.fntdata"/><Relationship Id="rId20" Type="http://schemas.openxmlformats.org/officeDocument/2006/relationships/font" Target="fonts/font1.fntdata"/><Relationship Id="rId41" Type="http://schemas.openxmlformats.org/officeDocument/2006/relationships/font" Target="fonts/font22.fntdata"/><Relationship Id="rId1" Type="http://schemas.openxmlformats.org/officeDocument/2006/relationships/slideMaster" Target="slideMasters/slideMaster1.xml"/><Relationship Id="rId6" Type="http://schemas.openxmlformats.org/officeDocument/2006/relationships/slide" Target="slides/slide5.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2000" b="1"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tx>
            <c:strRef>
              <c:f>Sheet1!$B$1</c:f>
              <c:strCache>
                <c:ptCount val="1"/>
                <c:pt idx="0">
                  <c:v>SECOND QUARTER MOOE(230,768.11)</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EC5F-4196-A5DD-CA3EFCFA2502}"/>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EC5F-4196-A5DD-CA3EFCFA2502}"/>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EC5F-4196-A5DD-CA3EFCFA2502}"/>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EC5F-4196-A5DD-CA3EFCFA2502}"/>
              </c:ext>
            </c:extLst>
          </c:dPt>
          <c:dLbls>
            <c:spPr>
              <a:noFill/>
              <a:ln>
                <a:noFill/>
              </a:ln>
              <a:effectLst/>
            </c:spPr>
            <c:txPr>
              <a:bodyPr rot="0" spcFirstLastPara="1" vertOverflow="ellipsis" vert="horz" wrap="square" lIns="38100" tIns="19050" rIns="38100" bIns="19050" anchor="ctr" anchorCtr="1">
                <a:spAutoFit/>
              </a:bodyPr>
              <a:lstStyle/>
              <a:p>
                <a:pPr>
                  <a:defRPr sz="2000" b="1" i="0" u="none" strike="noStrike" kern="1200" baseline="0">
                    <a:solidFill>
                      <a:schemeClr val="tx1">
                        <a:lumMod val="75000"/>
                        <a:lumOff val="25000"/>
                      </a:schemeClr>
                    </a:solidFill>
                    <a:latin typeface="+mn-lt"/>
                    <a:ea typeface="+mn-ea"/>
                    <a:cs typeface="+mn-cs"/>
                  </a:defRPr>
                </a:pPr>
                <a:endParaRPr lang="en-US"/>
              </a:p>
            </c:txPr>
            <c:dLblPos val="bestFit"/>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Sheet1!$A$2:$A$5</c:f>
              <c:strCache>
                <c:ptCount val="4"/>
                <c:pt idx="0">
                  <c:v>Utilities(.9%)</c:v>
                </c:pt>
                <c:pt idx="1">
                  <c:v>Supplies &amp; Maintainance(85%)</c:v>
                </c:pt>
                <c:pt idx="2">
                  <c:v>Communication &amp; Connection(1.9%)</c:v>
                </c:pt>
                <c:pt idx="3">
                  <c:v>Watchman(13%)</c:v>
                </c:pt>
              </c:strCache>
            </c:strRef>
          </c:cat>
          <c:val>
            <c:numRef>
              <c:f>Sheet1!$B$2:$B$5</c:f>
              <c:numCache>
                <c:formatCode>#,##0.00</c:formatCode>
                <c:ptCount val="4"/>
                <c:pt idx="0" formatCode="#,##0">
                  <c:v>2092.75</c:v>
                </c:pt>
                <c:pt idx="1">
                  <c:v>197256.8</c:v>
                </c:pt>
                <c:pt idx="2">
                  <c:v>4425</c:v>
                </c:pt>
                <c:pt idx="3">
                  <c:v>30000</c:v>
                </c:pt>
              </c:numCache>
            </c:numRef>
          </c:val>
          <c:extLst>
            <c:ext xmlns:c16="http://schemas.microsoft.com/office/drawing/2014/chart" uri="{C3380CC4-5D6E-409C-BE32-E72D297353CC}">
              <c16:uniqueId val="{00000000-1705-4CF1-B5DC-978A06180D7A}"/>
            </c:ext>
          </c:extLst>
        </c:ser>
        <c:dLbls>
          <c:dLblPos val="bestFit"/>
          <c:showLegendKey val="0"/>
          <c:showVal val="1"/>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2800" b="1"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DEDE90-433C-40E2-B137-11B1D46F6887}" type="datetimeFigureOut">
              <a:rPr lang="en-US" smtClean="0"/>
              <a:t>9/2/2026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33F36D7-1572-47DE-99DD-3F657A615950}" type="slidenum">
              <a:rPr lang="en-US" smtClean="0"/>
              <a:t>‹#›</a:t>
            </a:fld>
            <a:endParaRPr lang="en-US"/>
          </a:p>
        </p:txBody>
      </p:sp>
    </p:spTree>
    <p:extLst>
      <p:ext uri="{BB962C8B-B14F-4D97-AF65-F5344CB8AC3E}">
        <p14:creationId xmlns:p14="http://schemas.microsoft.com/office/powerpoint/2010/main" val="19298727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AAD3E9-23E5-122D-82D4-EDC623EFF8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7A4A77-5CDF-3A07-9B66-442C8F2A028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A647241-127F-4048-6DA9-7CB8FBBB751D}"/>
              </a:ext>
            </a:extLst>
          </p:cNvPr>
          <p:cNvSpPr>
            <a:spLocks noGrp="1"/>
          </p:cNvSpPr>
          <p:nvPr>
            <p:ph type="body" idx="1"/>
          </p:nvPr>
        </p:nvSpPr>
        <p:spPr/>
        <p:txBody>
          <a:bodyPr/>
          <a:lstStyle/>
          <a:p>
            <a:endParaRPr lang="en-PH"/>
          </a:p>
        </p:txBody>
      </p:sp>
      <p:sp>
        <p:nvSpPr>
          <p:cNvPr id="4" name="Slide Number Placeholder 3">
            <a:extLst>
              <a:ext uri="{FF2B5EF4-FFF2-40B4-BE49-F238E27FC236}">
                <a16:creationId xmlns:a16="http://schemas.microsoft.com/office/drawing/2014/main" id="{2EB6D321-B289-0581-C58D-AA716FC22B02}"/>
              </a:ext>
            </a:extLst>
          </p:cNvPr>
          <p:cNvSpPr>
            <a:spLocks noGrp="1"/>
          </p:cNvSpPr>
          <p:nvPr>
            <p:ph type="sldNum" sz="quarter" idx="5"/>
          </p:nvPr>
        </p:nvSpPr>
        <p:spPr/>
        <p:txBody>
          <a:bodyPr/>
          <a:lstStyle/>
          <a:p>
            <a:fld id="{E33F36D7-1572-47DE-99DD-3F657A615950}" type="slidenum">
              <a:rPr lang="en-US" smtClean="0"/>
              <a:t>4</a:t>
            </a:fld>
            <a:endParaRPr lang="en-US"/>
          </a:p>
        </p:txBody>
      </p:sp>
    </p:spTree>
    <p:extLst>
      <p:ext uri="{BB962C8B-B14F-4D97-AF65-F5344CB8AC3E}">
        <p14:creationId xmlns:p14="http://schemas.microsoft.com/office/powerpoint/2010/main" val="5465732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2FAC74-1465-F447-E64B-4B380AE74A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1BFEA9-7A00-D8E1-6B20-8A35B13FA2E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6098EE8-E533-C58F-2B08-26840646EF34}"/>
              </a:ext>
            </a:extLst>
          </p:cNvPr>
          <p:cNvSpPr>
            <a:spLocks noGrp="1"/>
          </p:cNvSpPr>
          <p:nvPr>
            <p:ph type="body" idx="1"/>
          </p:nvPr>
        </p:nvSpPr>
        <p:spPr/>
        <p:txBody>
          <a:bodyPr/>
          <a:lstStyle/>
          <a:p>
            <a:endParaRPr lang="en-PH"/>
          </a:p>
        </p:txBody>
      </p:sp>
      <p:sp>
        <p:nvSpPr>
          <p:cNvPr id="4" name="Slide Number Placeholder 3">
            <a:extLst>
              <a:ext uri="{FF2B5EF4-FFF2-40B4-BE49-F238E27FC236}">
                <a16:creationId xmlns:a16="http://schemas.microsoft.com/office/drawing/2014/main" id="{6E352B2B-33DC-3235-9828-341DE9301C7B}"/>
              </a:ext>
            </a:extLst>
          </p:cNvPr>
          <p:cNvSpPr>
            <a:spLocks noGrp="1"/>
          </p:cNvSpPr>
          <p:nvPr>
            <p:ph type="sldNum" sz="quarter" idx="5"/>
          </p:nvPr>
        </p:nvSpPr>
        <p:spPr/>
        <p:txBody>
          <a:bodyPr/>
          <a:lstStyle/>
          <a:p>
            <a:fld id="{E33F36D7-1572-47DE-99DD-3F657A615950}" type="slidenum">
              <a:rPr lang="en-US" smtClean="0"/>
              <a:t>7</a:t>
            </a:fld>
            <a:endParaRPr lang="en-US"/>
          </a:p>
        </p:txBody>
      </p:sp>
    </p:spTree>
    <p:extLst>
      <p:ext uri="{BB962C8B-B14F-4D97-AF65-F5344CB8AC3E}">
        <p14:creationId xmlns:p14="http://schemas.microsoft.com/office/powerpoint/2010/main" val="2715886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2BA59D-99C3-C156-2501-116BE1192E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0F8E2F-A4F0-388D-945B-B63A337334D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901220-3CD7-F043-27FC-811787C4185F}"/>
              </a:ext>
            </a:extLst>
          </p:cNvPr>
          <p:cNvSpPr>
            <a:spLocks noGrp="1"/>
          </p:cNvSpPr>
          <p:nvPr>
            <p:ph type="body" idx="1"/>
          </p:nvPr>
        </p:nvSpPr>
        <p:spPr/>
        <p:txBody>
          <a:bodyPr/>
          <a:lstStyle/>
          <a:p>
            <a:endParaRPr lang="en-PH"/>
          </a:p>
        </p:txBody>
      </p:sp>
      <p:sp>
        <p:nvSpPr>
          <p:cNvPr id="4" name="Slide Number Placeholder 3">
            <a:extLst>
              <a:ext uri="{FF2B5EF4-FFF2-40B4-BE49-F238E27FC236}">
                <a16:creationId xmlns:a16="http://schemas.microsoft.com/office/drawing/2014/main" id="{D8CEC626-0C74-1C7B-4B9B-BECFA1336DE6}"/>
              </a:ext>
            </a:extLst>
          </p:cNvPr>
          <p:cNvSpPr>
            <a:spLocks noGrp="1"/>
          </p:cNvSpPr>
          <p:nvPr>
            <p:ph type="sldNum" sz="quarter" idx="5"/>
          </p:nvPr>
        </p:nvSpPr>
        <p:spPr/>
        <p:txBody>
          <a:bodyPr/>
          <a:lstStyle/>
          <a:p>
            <a:fld id="{E33F36D7-1572-47DE-99DD-3F657A615950}" type="slidenum">
              <a:rPr lang="en-US" smtClean="0"/>
              <a:t>10</a:t>
            </a:fld>
            <a:endParaRPr lang="en-US"/>
          </a:p>
        </p:txBody>
      </p:sp>
    </p:spTree>
    <p:extLst>
      <p:ext uri="{BB962C8B-B14F-4D97-AF65-F5344CB8AC3E}">
        <p14:creationId xmlns:p14="http://schemas.microsoft.com/office/powerpoint/2010/main" val="8010435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A1DFAA-11A3-E459-C8A8-BAB5AF6F14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847500-BD65-B692-C5CD-1689D7B1270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85040D1-046D-FE04-E0B1-6B12D514891B}"/>
              </a:ext>
            </a:extLst>
          </p:cNvPr>
          <p:cNvSpPr>
            <a:spLocks noGrp="1"/>
          </p:cNvSpPr>
          <p:nvPr>
            <p:ph type="body" idx="1"/>
          </p:nvPr>
        </p:nvSpPr>
        <p:spPr/>
        <p:txBody>
          <a:bodyPr/>
          <a:lstStyle/>
          <a:p>
            <a:endParaRPr lang="en-PH"/>
          </a:p>
        </p:txBody>
      </p:sp>
      <p:sp>
        <p:nvSpPr>
          <p:cNvPr id="4" name="Slide Number Placeholder 3">
            <a:extLst>
              <a:ext uri="{FF2B5EF4-FFF2-40B4-BE49-F238E27FC236}">
                <a16:creationId xmlns:a16="http://schemas.microsoft.com/office/drawing/2014/main" id="{55AD505F-DB9A-E2F7-BF29-AFB1F47DA9BB}"/>
              </a:ext>
            </a:extLst>
          </p:cNvPr>
          <p:cNvSpPr>
            <a:spLocks noGrp="1"/>
          </p:cNvSpPr>
          <p:nvPr>
            <p:ph type="sldNum" sz="quarter" idx="5"/>
          </p:nvPr>
        </p:nvSpPr>
        <p:spPr/>
        <p:txBody>
          <a:bodyPr/>
          <a:lstStyle/>
          <a:p>
            <a:fld id="{E33F36D7-1572-47DE-99DD-3F657A615950}" type="slidenum">
              <a:rPr lang="en-US" smtClean="0"/>
              <a:t>11</a:t>
            </a:fld>
            <a:endParaRPr lang="en-US"/>
          </a:p>
        </p:txBody>
      </p:sp>
    </p:spTree>
    <p:extLst>
      <p:ext uri="{BB962C8B-B14F-4D97-AF65-F5344CB8AC3E}">
        <p14:creationId xmlns:p14="http://schemas.microsoft.com/office/powerpoint/2010/main" val="2135537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424D8A-3418-AF69-494E-E300AD925B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9AF6D6-2AF6-666D-C09B-00C4368AEA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C1E9B69-73A1-E395-684B-2FC3277B0942}"/>
              </a:ext>
            </a:extLst>
          </p:cNvPr>
          <p:cNvSpPr>
            <a:spLocks noGrp="1"/>
          </p:cNvSpPr>
          <p:nvPr>
            <p:ph type="body" idx="1"/>
          </p:nvPr>
        </p:nvSpPr>
        <p:spPr/>
        <p:txBody>
          <a:bodyPr/>
          <a:lstStyle/>
          <a:p>
            <a:endParaRPr lang="en-PH"/>
          </a:p>
        </p:txBody>
      </p:sp>
      <p:sp>
        <p:nvSpPr>
          <p:cNvPr id="4" name="Slide Number Placeholder 3">
            <a:extLst>
              <a:ext uri="{FF2B5EF4-FFF2-40B4-BE49-F238E27FC236}">
                <a16:creationId xmlns:a16="http://schemas.microsoft.com/office/drawing/2014/main" id="{FA7C1A47-6858-8F9F-E20B-77F51EBA4936}"/>
              </a:ext>
            </a:extLst>
          </p:cNvPr>
          <p:cNvSpPr>
            <a:spLocks noGrp="1"/>
          </p:cNvSpPr>
          <p:nvPr>
            <p:ph type="sldNum" sz="quarter" idx="5"/>
          </p:nvPr>
        </p:nvSpPr>
        <p:spPr/>
        <p:txBody>
          <a:bodyPr/>
          <a:lstStyle/>
          <a:p>
            <a:fld id="{E33F36D7-1572-47DE-99DD-3F657A615950}" type="slidenum">
              <a:rPr lang="en-US" smtClean="0"/>
              <a:t>12</a:t>
            </a:fld>
            <a:endParaRPr lang="en-US"/>
          </a:p>
        </p:txBody>
      </p:sp>
    </p:spTree>
    <p:extLst>
      <p:ext uri="{BB962C8B-B14F-4D97-AF65-F5344CB8AC3E}">
        <p14:creationId xmlns:p14="http://schemas.microsoft.com/office/powerpoint/2010/main" val="42111844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FC262C-6174-5758-CBE8-2AB6AB4089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E04CF9-785D-6F96-70AC-0C82DFA22C6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FFA54E-97E4-9AB0-1B42-EA225D12787A}"/>
              </a:ext>
            </a:extLst>
          </p:cNvPr>
          <p:cNvSpPr>
            <a:spLocks noGrp="1"/>
          </p:cNvSpPr>
          <p:nvPr>
            <p:ph type="body" idx="1"/>
          </p:nvPr>
        </p:nvSpPr>
        <p:spPr/>
        <p:txBody>
          <a:bodyPr/>
          <a:lstStyle/>
          <a:p>
            <a:endParaRPr lang="en-PH"/>
          </a:p>
        </p:txBody>
      </p:sp>
      <p:sp>
        <p:nvSpPr>
          <p:cNvPr id="4" name="Slide Number Placeholder 3">
            <a:extLst>
              <a:ext uri="{FF2B5EF4-FFF2-40B4-BE49-F238E27FC236}">
                <a16:creationId xmlns:a16="http://schemas.microsoft.com/office/drawing/2014/main" id="{965D6710-5B94-3B5E-7ACC-5E68DE5E2CDA}"/>
              </a:ext>
            </a:extLst>
          </p:cNvPr>
          <p:cNvSpPr>
            <a:spLocks noGrp="1"/>
          </p:cNvSpPr>
          <p:nvPr>
            <p:ph type="sldNum" sz="quarter" idx="5"/>
          </p:nvPr>
        </p:nvSpPr>
        <p:spPr/>
        <p:txBody>
          <a:bodyPr/>
          <a:lstStyle/>
          <a:p>
            <a:fld id="{E33F36D7-1572-47DE-99DD-3F657A615950}" type="slidenum">
              <a:rPr lang="en-US" smtClean="0"/>
              <a:t>13</a:t>
            </a:fld>
            <a:endParaRPr lang="en-US"/>
          </a:p>
        </p:txBody>
      </p:sp>
    </p:spTree>
    <p:extLst>
      <p:ext uri="{BB962C8B-B14F-4D97-AF65-F5344CB8AC3E}">
        <p14:creationId xmlns:p14="http://schemas.microsoft.com/office/powerpoint/2010/main" val="10677669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115535-330D-C229-D1FC-4337F7073C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5D91FA-BADB-ECE8-14FF-C81F32B26B1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B0D0272-5649-5890-F9E1-2B1C38D5EC50}"/>
              </a:ext>
            </a:extLst>
          </p:cNvPr>
          <p:cNvSpPr>
            <a:spLocks noGrp="1"/>
          </p:cNvSpPr>
          <p:nvPr>
            <p:ph type="body" idx="1"/>
          </p:nvPr>
        </p:nvSpPr>
        <p:spPr/>
        <p:txBody>
          <a:bodyPr/>
          <a:lstStyle/>
          <a:p>
            <a:endParaRPr lang="en-PH"/>
          </a:p>
        </p:txBody>
      </p:sp>
      <p:sp>
        <p:nvSpPr>
          <p:cNvPr id="4" name="Slide Number Placeholder 3">
            <a:extLst>
              <a:ext uri="{FF2B5EF4-FFF2-40B4-BE49-F238E27FC236}">
                <a16:creationId xmlns:a16="http://schemas.microsoft.com/office/drawing/2014/main" id="{D0099967-E29F-3E70-3461-C6D53CE7413C}"/>
              </a:ext>
            </a:extLst>
          </p:cNvPr>
          <p:cNvSpPr>
            <a:spLocks noGrp="1"/>
          </p:cNvSpPr>
          <p:nvPr>
            <p:ph type="sldNum" sz="quarter" idx="5"/>
          </p:nvPr>
        </p:nvSpPr>
        <p:spPr/>
        <p:txBody>
          <a:bodyPr/>
          <a:lstStyle/>
          <a:p>
            <a:fld id="{E33F36D7-1572-47DE-99DD-3F657A615950}" type="slidenum">
              <a:rPr lang="en-US" smtClean="0"/>
              <a:t>14</a:t>
            </a:fld>
            <a:endParaRPr lang="en-US"/>
          </a:p>
        </p:txBody>
      </p:sp>
    </p:spTree>
    <p:extLst>
      <p:ext uri="{BB962C8B-B14F-4D97-AF65-F5344CB8AC3E}">
        <p14:creationId xmlns:p14="http://schemas.microsoft.com/office/powerpoint/2010/main" val="7406193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9/2/2026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a:p>
        </p:txBody>
      </p:sp>
      <p:sp>
        <p:nvSpPr>
          <p:cNvPr id="6" name="TextBox 6"/>
          <p:cNvSpPr txBox="1"/>
          <p:nvPr/>
        </p:nvSpPr>
        <p:spPr>
          <a:xfrm>
            <a:off x="4578894" y="3229188"/>
            <a:ext cx="9423512" cy="3209713"/>
          </a:xfrm>
          <a:prstGeom prst="rect">
            <a:avLst/>
          </a:prstGeom>
        </p:spPr>
        <p:txBody>
          <a:bodyPr lIns="50800" tIns="50800" rIns="50800" bIns="50800" rtlCol="0" anchor="ctr"/>
          <a:lstStyle/>
          <a:p>
            <a:pPr algn="ctr">
              <a:lnSpc>
                <a:spcPts val="2660"/>
              </a:lnSpc>
              <a:spcBef>
                <a:spcPct val="0"/>
              </a:spcBef>
            </a:pPr>
            <a:endParaRPr/>
          </a:p>
        </p:txBody>
      </p:sp>
      <p:pic>
        <p:nvPicPr>
          <p:cNvPr id="16" name="Picture 15" descr="A collage of images of students and a person&#10;&#10;AI-generated content may be incorrect.">
            <a:extLst>
              <a:ext uri="{FF2B5EF4-FFF2-40B4-BE49-F238E27FC236}">
                <a16:creationId xmlns:a16="http://schemas.microsoft.com/office/drawing/2014/main" id="{92D30389-B41A-A0E5-A5C8-36485ABB30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5300" y="276020"/>
            <a:ext cx="17297400" cy="9734960"/>
          </a:xfrm>
          <a:prstGeom prst="rect">
            <a:avLst/>
          </a:prstGeom>
        </p:spPr>
      </p:pic>
      <p:sp>
        <p:nvSpPr>
          <p:cNvPr id="17" name="Freeform 5"/>
          <p:cNvSpPr/>
          <p:nvPr/>
        </p:nvSpPr>
        <p:spPr>
          <a:xfrm>
            <a:off x="3657600" y="8151638"/>
            <a:ext cx="6629400" cy="1752601"/>
          </a:xfrm>
          <a:custGeom>
            <a:avLst/>
            <a:gdLst/>
            <a:ahLst/>
            <a:cxnLst/>
            <a:rect l="l" t="t" r="r" b="b"/>
            <a:pathLst>
              <a:path w="1265339" h="406400">
                <a:moveTo>
                  <a:pt x="1062139" y="0"/>
                </a:moveTo>
                <a:cubicBezTo>
                  <a:pt x="1174363" y="0"/>
                  <a:pt x="1265339" y="90976"/>
                  <a:pt x="1265339" y="203200"/>
                </a:cubicBezTo>
                <a:cubicBezTo>
                  <a:pt x="1265339" y="315424"/>
                  <a:pt x="1174363" y="406400"/>
                  <a:pt x="1062139" y="406400"/>
                </a:cubicBezTo>
                <a:lnTo>
                  <a:pt x="203200" y="406400"/>
                </a:lnTo>
                <a:cubicBezTo>
                  <a:pt x="90976" y="406400"/>
                  <a:pt x="0" y="315424"/>
                  <a:pt x="0" y="203200"/>
                </a:cubicBezTo>
                <a:cubicBezTo>
                  <a:pt x="0" y="90976"/>
                  <a:pt x="90976" y="0"/>
                  <a:pt x="203200" y="0"/>
                </a:cubicBezTo>
                <a:close/>
              </a:path>
            </a:pathLst>
          </a:custGeom>
          <a:solidFill>
            <a:srgbClr val="FFFFFF"/>
          </a:solidFill>
        </p:spPr>
        <p:txBody>
          <a:bodyPr/>
          <a:lstStyle/>
          <a:p>
            <a:endParaRPr lang="en-US"/>
          </a:p>
        </p:txBody>
      </p:sp>
      <p:sp>
        <p:nvSpPr>
          <p:cNvPr id="18" name="Freeform 7"/>
          <p:cNvSpPr/>
          <p:nvPr/>
        </p:nvSpPr>
        <p:spPr>
          <a:xfrm>
            <a:off x="4191000" y="7857045"/>
            <a:ext cx="4038600" cy="2452347"/>
          </a:xfrm>
          <a:custGeom>
            <a:avLst/>
            <a:gdLst/>
            <a:ahLst/>
            <a:cxnLst/>
            <a:rect l="l" t="t" r="r" b="b"/>
            <a:pathLst>
              <a:path w="9096082" h="5389429">
                <a:moveTo>
                  <a:pt x="0" y="0"/>
                </a:moveTo>
                <a:lnTo>
                  <a:pt x="9096083" y="0"/>
                </a:lnTo>
                <a:lnTo>
                  <a:pt x="9096083" y="5389429"/>
                </a:lnTo>
                <a:lnTo>
                  <a:pt x="0" y="5389429"/>
                </a:lnTo>
                <a:lnTo>
                  <a:pt x="0" y="0"/>
                </a:lnTo>
                <a:close/>
              </a:path>
            </a:pathLst>
          </a:custGeom>
          <a:blipFill>
            <a:blip r:embed="rId4"/>
            <a:stretch>
              <a:fillRect/>
            </a:stretch>
          </a:blipFill>
        </p:spPr>
        <p:txBody>
          <a:bodyPr/>
          <a:lstStyle/>
          <a:p>
            <a:endParaRPr lang="en-US"/>
          </a:p>
        </p:txBody>
      </p:sp>
      <p:cxnSp>
        <p:nvCxnSpPr>
          <p:cNvPr id="20" name="Straight Connector 19">
            <a:extLst>
              <a:ext uri="{FF2B5EF4-FFF2-40B4-BE49-F238E27FC236}">
                <a16:creationId xmlns:a16="http://schemas.microsoft.com/office/drawing/2014/main" id="{67D89458-F96B-0459-0990-2BEC49BEE574}"/>
              </a:ext>
            </a:extLst>
          </p:cNvPr>
          <p:cNvCxnSpPr/>
          <p:nvPr/>
        </p:nvCxnSpPr>
        <p:spPr>
          <a:xfrm>
            <a:off x="1447800" y="2324100"/>
            <a:ext cx="14782800" cy="0"/>
          </a:xfrm>
          <a:prstGeom prst="line">
            <a:avLst/>
          </a:prstGeom>
          <a:ln w="7620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sp>
        <p:nvSpPr>
          <p:cNvPr id="21" name="Rectangle 20">
            <a:extLst>
              <a:ext uri="{FF2B5EF4-FFF2-40B4-BE49-F238E27FC236}">
                <a16:creationId xmlns:a16="http://schemas.microsoft.com/office/drawing/2014/main" id="{4FAE8779-7703-8530-B2BF-48BFAB7BFA58}"/>
              </a:ext>
            </a:extLst>
          </p:cNvPr>
          <p:cNvSpPr/>
          <p:nvPr/>
        </p:nvSpPr>
        <p:spPr>
          <a:xfrm>
            <a:off x="0" y="2552700"/>
            <a:ext cx="18288000" cy="1142998"/>
          </a:xfrm>
          <a:prstGeom prst="rect">
            <a:avLst/>
          </a:prstGeom>
          <a:solidFill>
            <a:schemeClr val="accent6">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600" dirty="0"/>
              <a:t>3rd Quarter Program Implementation Review</a:t>
            </a:r>
          </a:p>
        </p:txBody>
      </p:sp>
      <p:sp>
        <p:nvSpPr>
          <p:cNvPr id="3" name="Rectangle 2">
            <a:extLst>
              <a:ext uri="{FF2B5EF4-FFF2-40B4-BE49-F238E27FC236}">
                <a16:creationId xmlns:a16="http://schemas.microsoft.com/office/drawing/2014/main" id="{4CA46127-4A96-D78E-5452-D3B578290C9D}"/>
              </a:ext>
            </a:extLst>
          </p:cNvPr>
          <p:cNvSpPr/>
          <p:nvPr/>
        </p:nvSpPr>
        <p:spPr>
          <a:xfrm>
            <a:off x="0" y="3777203"/>
            <a:ext cx="18288000" cy="823578"/>
          </a:xfrm>
          <a:prstGeom prst="rect">
            <a:avLst/>
          </a:prstGeom>
          <a:solidFill>
            <a:schemeClr val="accent6">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4400" b="1">
                <a:ln w="22225">
                  <a:solidFill>
                    <a:schemeClr val="bg1"/>
                  </a:solidFill>
                  <a:prstDash val="solid"/>
                </a:ln>
                <a:solidFill>
                  <a:schemeClr val="tx2">
                    <a:lumMod val="75000"/>
                  </a:schemeClr>
                </a:solidFill>
                <a:latin typeface="Amasis MT Pro Black" panose="02040A04050005020304" pitchFamily="18" charset="0"/>
              </a:rPr>
              <a:t>MANTIBUGAO INTEGRATED SCHOOL</a:t>
            </a:r>
            <a:endParaRPr lang="en-US" sz="4400" dirty="0">
              <a:ln w="22225">
                <a:solidFill>
                  <a:schemeClr val="bg1"/>
                </a:solidFill>
                <a:prstDash val="solid"/>
              </a:ln>
              <a:solidFill>
                <a:schemeClr val="tx2">
                  <a:lumMod val="75000"/>
                </a:schemeClr>
              </a:solidFill>
              <a:latin typeface="Amasis MT Pro Black" panose="02040A04050005020304" pitchFamily="18" charset="0"/>
            </a:endParaRPr>
          </a:p>
        </p:txBody>
      </p:sp>
      <p:sp>
        <p:nvSpPr>
          <p:cNvPr id="4" name="Rectangle 3">
            <a:extLst>
              <a:ext uri="{FF2B5EF4-FFF2-40B4-BE49-F238E27FC236}">
                <a16:creationId xmlns:a16="http://schemas.microsoft.com/office/drawing/2014/main" id="{4922DA25-FAC2-9466-2C4A-5F4EAF9AA9F6}"/>
              </a:ext>
            </a:extLst>
          </p:cNvPr>
          <p:cNvSpPr/>
          <p:nvPr/>
        </p:nvSpPr>
        <p:spPr>
          <a:xfrm>
            <a:off x="-22274" y="4686300"/>
            <a:ext cx="18310274" cy="45719"/>
          </a:xfrm>
          <a:prstGeom prst="rect">
            <a:avLst/>
          </a:prstGeom>
          <a:solidFill>
            <a:schemeClr val="accent6">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4400"/>
          </a:p>
        </p:txBody>
      </p:sp>
      <p:pic>
        <p:nvPicPr>
          <p:cNvPr id="7" name="Picture 6">
            <a:extLst>
              <a:ext uri="{FF2B5EF4-FFF2-40B4-BE49-F238E27FC236}">
                <a16:creationId xmlns:a16="http://schemas.microsoft.com/office/drawing/2014/main" id="{1643A186-6DF0-463F-D398-BA0D35EE9B02}"/>
              </a:ext>
            </a:extLst>
          </p:cNvPr>
          <p:cNvPicPr>
            <a:picLocks noChangeAspect="1"/>
          </p:cNvPicPr>
          <p:nvPr/>
        </p:nvPicPr>
        <p:blipFill>
          <a:blip r:embed="rId5"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7787640" y="8259109"/>
            <a:ext cx="2521634" cy="141917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a:p>
        </p:txBody>
      </p:sp>
      <p:grpSp>
        <p:nvGrpSpPr>
          <p:cNvPr id="3" name="Group 3"/>
          <p:cNvGrpSpPr/>
          <p:nvPr/>
        </p:nvGrpSpPr>
        <p:grpSpPr>
          <a:xfrm>
            <a:off x="7373057" y="266700"/>
            <a:ext cx="3541887" cy="1453345"/>
            <a:chOff x="0" y="0"/>
            <a:chExt cx="4722516" cy="1995809"/>
          </a:xfrm>
        </p:grpSpPr>
        <p:grpSp>
          <p:nvGrpSpPr>
            <p:cNvPr id="4" name="Group 4"/>
            <p:cNvGrpSpPr/>
            <p:nvPr/>
          </p:nvGrpSpPr>
          <p:grpSpPr>
            <a:xfrm>
              <a:off x="0" y="239519"/>
              <a:ext cx="4722516" cy="1516772"/>
              <a:chOff x="0" y="0"/>
              <a:chExt cx="1265339" cy="406400"/>
            </a:xfrm>
          </p:grpSpPr>
          <p:sp>
            <p:nvSpPr>
              <p:cNvPr id="5" name="Freeform 5"/>
              <p:cNvSpPr/>
              <p:nvPr/>
            </p:nvSpPr>
            <p:spPr>
              <a:xfrm>
                <a:off x="0" y="0"/>
                <a:ext cx="1265339" cy="406400"/>
              </a:xfrm>
              <a:custGeom>
                <a:avLst/>
                <a:gdLst/>
                <a:ahLst/>
                <a:cxnLst/>
                <a:rect l="l" t="t" r="r" b="b"/>
                <a:pathLst>
                  <a:path w="1265339" h="406400">
                    <a:moveTo>
                      <a:pt x="1062139" y="0"/>
                    </a:moveTo>
                    <a:cubicBezTo>
                      <a:pt x="1174363" y="0"/>
                      <a:pt x="1265339" y="90976"/>
                      <a:pt x="1265339" y="203200"/>
                    </a:cubicBezTo>
                    <a:cubicBezTo>
                      <a:pt x="1265339" y="315424"/>
                      <a:pt x="1174363" y="406400"/>
                      <a:pt x="1062139" y="406400"/>
                    </a:cubicBezTo>
                    <a:lnTo>
                      <a:pt x="203200" y="406400"/>
                    </a:lnTo>
                    <a:cubicBezTo>
                      <a:pt x="90976" y="406400"/>
                      <a:pt x="0" y="315424"/>
                      <a:pt x="0" y="203200"/>
                    </a:cubicBezTo>
                    <a:cubicBezTo>
                      <a:pt x="0" y="90976"/>
                      <a:pt x="90976" y="0"/>
                      <a:pt x="203200" y="0"/>
                    </a:cubicBezTo>
                    <a:close/>
                  </a:path>
                </a:pathLst>
              </a:custGeom>
              <a:solidFill>
                <a:srgbClr val="FFFFFF"/>
              </a:solidFill>
            </p:spPr>
            <p:txBody>
              <a:bodyPr/>
              <a:lstStyle/>
              <a:p>
                <a:endParaRPr lang="en-US"/>
              </a:p>
            </p:txBody>
          </p:sp>
          <p:sp>
            <p:nvSpPr>
              <p:cNvPr id="6" name="TextBox 6"/>
              <p:cNvSpPr txBox="1"/>
              <p:nvPr/>
            </p:nvSpPr>
            <p:spPr>
              <a:xfrm>
                <a:off x="0" y="-38100"/>
                <a:ext cx="1265339" cy="444500"/>
              </a:xfrm>
              <a:prstGeom prst="rect">
                <a:avLst/>
              </a:prstGeom>
            </p:spPr>
            <p:txBody>
              <a:bodyPr lIns="50800" tIns="50800" rIns="50800" bIns="50800" rtlCol="0" anchor="ctr"/>
              <a:lstStyle/>
              <a:p>
                <a:pPr algn="ctr">
                  <a:lnSpc>
                    <a:spcPts val="2659"/>
                  </a:lnSpc>
                  <a:spcBef>
                    <a:spcPct val="0"/>
                  </a:spcBef>
                </a:pPr>
                <a:endParaRPr/>
              </a:p>
            </p:txBody>
          </p:sp>
        </p:grpSp>
        <p:sp>
          <p:nvSpPr>
            <p:cNvPr id="7" name="Freeform 7"/>
            <p:cNvSpPr/>
            <p:nvPr/>
          </p:nvSpPr>
          <p:spPr>
            <a:xfrm>
              <a:off x="677030" y="0"/>
              <a:ext cx="3368455" cy="1995809"/>
            </a:xfrm>
            <a:custGeom>
              <a:avLst/>
              <a:gdLst/>
              <a:ahLst/>
              <a:cxnLst/>
              <a:rect l="l" t="t" r="r" b="b"/>
              <a:pathLst>
                <a:path w="3368455" h="1995809">
                  <a:moveTo>
                    <a:pt x="0" y="0"/>
                  </a:moveTo>
                  <a:lnTo>
                    <a:pt x="3368455" y="0"/>
                  </a:lnTo>
                  <a:lnTo>
                    <a:pt x="3368455" y="1995809"/>
                  </a:lnTo>
                  <a:lnTo>
                    <a:pt x="0" y="1995809"/>
                  </a:lnTo>
                  <a:lnTo>
                    <a:pt x="0" y="0"/>
                  </a:lnTo>
                  <a:close/>
                </a:path>
              </a:pathLst>
            </a:custGeom>
            <a:blipFill>
              <a:blip r:embed="rId3"/>
              <a:stretch>
                <a:fillRect/>
              </a:stretch>
            </a:blipFill>
          </p:spPr>
          <p:txBody>
            <a:bodyPr/>
            <a:lstStyle/>
            <a:p>
              <a:endParaRPr lang="en-US"/>
            </a:p>
          </p:txBody>
        </p:sp>
      </p:grpSp>
      <p:sp>
        <p:nvSpPr>
          <p:cNvPr id="9" name="TextBox 8">
            <a:extLst>
              <a:ext uri="{FF2B5EF4-FFF2-40B4-BE49-F238E27FC236}">
                <a16:creationId xmlns:a16="http://schemas.microsoft.com/office/drawing/2014/main" id="{BD309ADF-298B-482F-5A6A-833232A32E02}"/>
              </a:ext>
            </a:extLst>
          </p:cNvPr>
          <p:cNvSpPr txBox="1"/>
          <p:nvPr/>
        </p:nvSpPr>
        <p:spPr>
          <a:xfrm>
            <a:off x="1752600" y="1714500"/>
            <a:ext cx="7543800" cy="1200329"/>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US" sz="7200" dirty="0"/>
              <a:t>SCHOOL PROFILE</a:t>
            </a:r>
          </a:p>
        </p:txBody>
      </p:sp>
      <p:sp>
        <p:nvSpPr>
          <p:cNvPr id="11" name="Rectangle 10">
            <a:extLst>
              <a:ext uri="{FF2B5EF4-FFF2-40B4-BE49-F238E27FC236}">
                <a16:creationId xmlns:a16="http://schemas.microsoft.com/office/drawing/2014/main" id="{796817C0-6E69-691B-F8B2-8E25C5D90F6C}"/>
              </a:ext>
            </a:extLst>
          </p:cNvPr>
          <p:cNvSpPr/>
          <p:nvPr/>
        </p:nvSpPr>
        <p:spPr>
          <a:xfrm>
            <a:off x="11785373" y="391866"/>
            <a:ext cx="6197827" cy="7494833"/>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TextBox 11">
            <a:extLst>
              <a:ext uri="{FF2B5EF4-FFF2-40B4-BE49-F238E27FC236}">
                <a16:creationId xmlns:a16="http://schemas.microsoft.com/office/drawing/2014/main" id="{6C43BF48-E265-AC02-6D68-5C7B235D3F55}"/>
              </a:ext>
            </a:extLst>
          </p:cNvPr>
          <p:cNvSpPr txBox="1"/>
          <p:nvPr/>
        </p:nvSpPr>
        <p:spPr>
          <a:xfrm>
            <a:off x="11931169" y="486546"/>
            <a:ext cx="5797803" cy="3785652"/>
          </a:xfrm>
          <a:prstGeom prst="rect">
            <a:avLst/>
          </a:prstGeom>
          <a:solidFill>
            <a:schemeClr val="accent6">
              <a:lumMod val="20000"/>
              <a:lumOff val="80000"/>
            </a:schemeClr>
          </a:solidFill>
        </p:spPr>
        <p:txBody>
          <a:bodyPr wrap="square" lIns="91440" tIns="45720" rIns="91440" bIns="45720" rtlCol="0" anchor="t">
            <a:spAutoFit/>
          </a:bodyPr>
          <a:lstStyle/>
          <a:p>
            <a:r>
              <a:rPr lang="en-US" sz="2400" b="1" dirty="0"/>
              <a:t>School Name:</a:t>
            </a:r>
            <a:r>
              <a:rPr lang="en-US" sz="2400" dirty="0"/>
              <a:t> </a:t>
            </a:r>
            <a:r>
              <a:rPr lang="en-US" sz="2400" dirty="0" err="1"/>
              <a:t>Mantibugao</a:t>
            </a:r>
            <a:r>
              <a:rPr lang="en-US" sz="2400" dirty="0"/>
              <a:t> Integrated School</a:t>
            </a:r>
            <a:br>
              <a:rPr lang="en-US" sz="2400" dirty="0"/>
            </a:br>
            <a:r>
              <a:rPr lang="en-US" sz="2400" b="1" dirty="0"/>
              <a:t>School ID:</a:t>
            </a:r>
            <a:r>
              <a:rPr lang="en-US" sz="2400" dirty="0"/>
              <a:t> 502161</a:t>
            </a:r>
            <a:br>
              <a:rPr lang="en-US" sz="2400" dirty="0"/>
            </a:br>
            <a:r>
              <a:rPr lang="en-US" sz="2400" b="1" dirty="0"/>
              <a:t>Region:</a:t>
            </a:r>
            <a:r>
              <a:rPr lang="en-US" sz="2400" dirty="0"/>
              <a:t> Region X-Northern Mindanao</a:t>
            </a:r>
            <a:br>
              <a:rPr lang="en-US" sz="2400" dirty="0"/>
            </a:br>
            <a:r>
              <a:rPr lang="en-US" sz="2400" b="1" dirty="0"/>
              <a:t>Division:</a:t>
            </a:r>
            <a:r>
              <a:rPr lang="en-US" sz="2400" dirty="0"/>
              <a:t> Bukidnon</a:t>
            </a:r>
            <a:br>
              <a:rPr lang="en-US" sz="2400" dirty="0"/>
            </a:br>
            <a:r>
              <a:rPr lang="en-US" sz="2400" b="1" dirty="0"/>
              <a:t>District:</a:t>
            </a:r>
            <a:r>
              <a:rPr lang="en-US" sz="2400" dirty="0"/>
              <a:t> Manolo Fortich II</a:t>
            </a:r>
            <a:br>
              <a:rPr lang="en-US" sz="2400" dirty="0"/>
            </a:br>
            <a:r>
              <a:rPr lang="en-US" sz="2400" b="1" dirty="0"/>
              <a:t>School Head:</a:t>
            </a:r>
            <a:r>
              <a:rPr lang="en-US" sz="2400" dirty="0"/>
              <a:t> Dante O. </a:t>
            </a:r>
            <a:r>
              <a:rPr lang="en-US" sz="2400" dirty="0" err="1"/>
              <a:t>Cabaron</a:t>
            </a:r>
            <a:endParaRPr lang="en-US" dirty="0"/>
          </a:p>
          <a:p>
            <a:r>
              <a:rPr lang="en-US" sz="2400" dirty="0"/>
              <a:t>                             Principal I</a:t>
            </a:r>
            <a:br>
              <a:rPr lang="en-US" sz="2400" dirty="0"/>
            </a:br>
            <a:r>
              <a:rPr lang="en-US" sz="2400" b="1" dirty="0"/>
              <a:t>School Address:</a:t>
            </a:r>
            <a:r>
              <a:rPr lang="en-US" sz="2400" dirty="0"/>
              <a:t> Zone-3, </a:t>
            </a:r>
            <a:r>
              <a:rPr lang="en-US" sz="2400" dirty="0" err="1"/>
              <a:t>Mantibugao</a:t>
            </a:r>
            <a:r>
              <a:rPr lang="en-US" sz="2400" dirty="0"/>
              <a:t>, Manolo Fortich, Bukidnon</a:t>
            </a:r>
            <a:endParaRPr lang="en-US" dirty="0"/>
          </a:p>
          <a:p>
            <a:r>
              <a:rPr lang="en-US" sz="2400" b="1" dirty="0"/>
              <a:t>Year Established:</a:t>
            </a:r>
            <a:r>
              <a:rPr lang="en-US" sz="2400" dirty="0"/>
              <a:t> 1954</a:t>
            </a:r>
            <a:endParaRPr lang="en-US" dirty="0">
              <a:ea typeface="Calibri"/>
              <a:cs typeface="Calibri"/>
            </a:endParaRPr>
          </a:p>
        </p:txBody>
      </p:sp>
      <p:graphicFrame>
        <p:nvGraphicFramePr>
          <p:cNvPr id="13" name="Table 12">
            <a:extLst>
              <a:ext uri="{FF2B5EF4-FFF2-40B4-BE49-F238E27FC236}">
                <a16:creationId xmlns:a16="http://schemas.microsoft.com/office/drawing/2014/main" id="{BA611CBD-5D41-44BD-E04E-F2007030A8D4}"/>
              </a:ext>
            </a:extLst>
          </p:cNvPr>
          <p:cNvGraphicFramePr>
            <a:graphicFrameLocks noGrp="1"/>
          </p:cNvGraphicFramePr>
          <p:nvPr>
            <p:extLst>
              <p:ext uri="{D42A27DB-BD31-4B8C-83A1-F6EECF244321}">
                <p14:modId xmlns:p14="http://schemas.microsoft.com/office/powerpoint/2010/main" val="1497857117"/>
              </p:ext>
            </p:extLst>
          </p:nvPr>
        </p:nvGraphicFramePr>
        <p:xfrm>
          <a:off x="11985385" y="4323926"/>
          <a:ext cx="5797802" cy="3474720"/>
        </p:xfrm>
        <a:graphic>
          <a:graphicData uri="http://schemas.openxmlformats.org/drawingml/2006/table">
            <a:tbl>
              <a:tblPr firstRow="1" bandRow="1">
                <a:tableStyleId>{E8B1032C-EA38-4F05-BA0D-38AFFFC7BED3}</a:tableStyleId>
              </a:tblPr>
              <a:tblGrid>
                <a:gridCol w="4636887">
                  <a:extLst>
                    <a:ext uri="{9D8B030D-6E8A-4147-A177-3AD203B41FA5}">
                      <a16:colId xmlns:a16="http://schemas.microsoft.com/office/drawing/2014/main" val="911176445"/>
                    </a:ext>
                  </a:extLst>
                </a:gridCol>
                <a:gridCol w="1160915">
                  <a:extLst>
                    <a:ext uri="{9D8B030D-6E8A-4147-A177-3AD203B41FA5}">
                      <a16:colId xmlns:a16="http://schemas.microsoft.com/office/drawing/2014/main" val="2678322202"/>
                    </a:ext>
                  </a:extLst>
                </a:gridCol>
              </a:tblGrid>
              <a:tr h="370840">
                <a:tc>
                  <a:txBody>
                    <a:bodyPr/>
                    <a:lstStyle/>
                    <a:p>
                      <a:r>
                        <a:rPr lang="en-US" sz="3200" b="0" dirty="0"/>
                        <a:t>No. of Learners Enrolled</a:t>
                      </a:r>
                    </a:p>
                  </a:txBody>
                  <a:tcPr/>
                </a:tc>
                <a:tc>
                  <a:txBody>
                    <a:bodyPr/>
                    <a:lstStyle/>
                    <a:p>
                      <a:r>
                        <a:rPr lang="en-US" dirty="0"/>
                        <a:t>736</a:t>
                      </a:r>
                    </a:p>
                  </a:txBody>
                  <a:tcPr/>
                </a:tc>
                <a:extLst>
                  <a:ext uri="{0D108BD9-81ED-4DB2-BD59-A6C34878D82A}">
                    <a16:rowId xmlns:a16="http://schemas.microsoft.com/office/drawing/2014/main" val="358755593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0" dirty="0"/>
                        <a:t>No. of Teachers</a:t>
                      </a:r>
                    </a:p>
                  </a:txBody>
                  <a:tcPr/>
                </a:tc>
                <a:tc>
                  <a:txBody>
                    <a:bodyPr/>
                    <a:lstStyle/>
                    <a:p>
                      <a:r>
                        <a:rPr lang="en-US" dirty="0"/>
                        <a:t>25</a:t>
                      </a:r>
                    </a:p>
                  </a:txBody>
                  <a:tcPr/>
                </a:tc>
                <a:extLst>
                  <a:ext uri="{0D108BD9-81ED-4DB2-BD59-A6C34878D82A}">
                    <a16:rowId xmlns:a16="http://schemas.microsoft.com/office/drawing/2014/main" val="414350257"/>
                  </a:ext>
                </a:extLst>
              </a:tr>
              <a:tr h="370840">
                <a:tc>
                  <a:txBody>
                    <a:bodyPr/>
                    <a:lstStyle/>
                    <a:p>
                      <a:r>
                        <a:rPr lang="en-US" sz="3200" dirty="0"/>
                        <a:t>Learner-teacher Ratio</a:t>
                      </a:r>
                    </a:p>
                  </a:txBody>
                  <a:tcPr/>
                </a:tc>
                <a:tc>
                  <a:txBody>
                    <a:bodyPr/>
                    <a:lstStyle/>
                    <a:p>
                      <a:r>
                        <a:rPr lang="en-US" dirty="0"/>
                        <a:t>30:1</a:t>
                      </a:r>
                    </a:p>
                  </a:txBody>
                  <a:tcPr/>
                </a:tc>
                <a:extLst>
                  <a:ext uri="{0D108BD9-81ED-4DB2-BD59-A6C34878D82A}">
                    <a16:rowId xmlns:a16="http://schemas.microsoft.com/office/drawing/2014/main" val="459315327"/>
                  </a:ext>
                </a:extLst>
              </a:tr>
              <a:tr h="370840">
                <a:tc>
                  <a:txBody>
                    <a:bodyPr/>
                    <a:lstStyle/>
                    <a:p>
                      <a:r>
                        <a:rPr lang="en-US" sz="3200" dirty="0"/>
                        <a:t>No. of Classrooms</a:t>
                      </a:r>
                    </a:p>
                  </a:txBody>
                  <a:tcPr/>
                </a:tc>
                <a:tc>
                  <a:txBody>
                    <a:bodyPr/>
                    <a:lstStyle/>
                    <a:p>
                      <a:r>
                        <a:rPr lang="en-US" dirty="0"/>
                        <a:t>14</a:t>
                      </a:r>
                    </a:p>
                  </a:txBody>
                  <a:tcPr/>
                </a:tc>
                <a:extLst>
                  <a:ext uri="{0D108BD9-81ED-4DB2-BD59-A6C34878D82A}">
                    <a16:rowId xmlns:a16="http://schemas.microsoft.com/office/drawing/2014/main" val="4083404198"/>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dirty="0"/>
                        <a:t>No. of Makeshift</a:t>
                      </a:r>
                    </a:p>
                  </a:txBody>
                  <a:tcPr/>
                </a:tc>
                <a:tc>
                  <a:txBody>
                    <a:bodyPr/>
                    <a:lstStyle/>
                    <a:p>
                      <a:r>
                        <a:rPr lang="en-US" dirty="0"/>
                        <a:t>4</a:t>
                      </a:r>
                    </a:p>
                  </a:txBody>
                  <a:tcPr/>
                </a:tc>
                <a:extLst>
                  <a:ext uri="{0D108BD9-81ED-4DB2-BD59-A6C34878D82A}">
                    <a16:rowId xmlns:a16="http://schemas.microsoft.com/office/drawing/2014/main" val="3727224349"/>
                  </a:ext>
                </a:extLst>
              </a:tr>
              <a:tr h="370840">
                <a:tc>
                  <a:txBody>
                    <a:bodyPr/>
                    <a:lstStyle/>
                    <a:p>
                      <a:r>
                        <a:rPr lang="en-US" sz="3200"/>
                        <a:t>Classroom-learner Ratio</a:t>
                      </a:r>
                    </a:p>
                  </a:txBody>
                  <a:tcPr/>
                </a:tc>
                <a:tc>
                  <a:txBody>
                    <a:bodyPr/>
                    <a:lstStyle/>
                    <a:p>
                      <a:r>
                        <a:rPr lang="en-US" dirty="0"/>
                        <a:t>1:30</a:t>
                      </a:r>
                    </a:p>
                  </a:txBody>
                  <a:tcPr/>
                </a:tc>
                <a:extLst>
                  <a:ext uri="{0D108BD9-81ED-4DB2-BD59-A6C34878D82A}">
                    <a16:rowId xmlns:a16="http://schemas.microsoft.com/office/drawing/2014/main" val="2588775413"/>
                  </a:ext>
                </a:extLst>
              </a:tr>
            </a:tbl>
          </a:graphicData>
        </a:graphic>
      </p:graphicFrame>
      <p:pic>
        <p:nvPicPr>
          <p:cNvPr id="10" name="Picture 9">
            <a:extLst>
              <a:ext uri="{FF2B5EF4-FFF2-40B4-BE49-F238E27FC236}">
                <a16:creationId xmlns:a16="http://schemas.microsoft.com/office/drawing/2014/main" id="{10E4F51F-5079-5C4B-909C-B0AAB1AB4D30}"/>
              </a:ext>
            </a:extLst>
          </p:cNvPr>
          <p:cNvPicPr>
            <a:picLocks noChangeAspect="1"/>
          </p:cNvPicPr>
          <p:nvPr/>
        </p:nvPicPr>
        <p:blipFill>
          <a:blip r:embed="rId4"/>
          <a:srcRect l="102" t="21842" r="1227" b="21563"/>
          <a:stretch>
            <a:fillRect/>
          </a:stretch>
        </p:blipFill>
        <p:spPr>
          <a:xfrm>
            <a:off x="104787" y="3260128"/>
            <a:ext cx="11480573" cy="629183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Google Shape;104;g3a0c31a57f9_0_2">
            <a:extLst>
              <a:ext uri="{FF2B5EF4-FFF2-40B4-BE49-F238E27FC236}">
                <a16:creationId xmlns:a16="http://schemas.microsoft.com/office/drawing/2014/main" id="{E8C621D3-6B00-436C-2C9A-34E0A0BAD22A}"/>
              </a:ext>
            </a:extLst>
          </p:cNvPr>
          <p:cNvSpPr txBox="1">
            <a:spLocks/>
          </p:cNvSpPr>
          <p:nvPr/>
        </p:nvSpPr>
        <p:spPr>
          <a:xfrm>
            <a:off x="757310" y="701626"/>
            <a:ext cx="10711200" cy="794700"/>
          </a:xfrm>
          <a:prstGeom prst="rect">
            <a:avLst/>
          </a:prstGeom>
          <a:noFill/>
          <a:ln>
            <a:noFill/>
          </a:ln>
        </p:spPr>
        <p:txBody>
          <a:bodyPr spcFirstLastPara="1" wrap="square" lIns="91425" tIns="45700" rIns="91425" bIns="45700" anchor="t" anchorCtr="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90000"/>
              </a:lnSpc>
              <a:spcBef>
                <a:spcPts val="1000"/>
              </a:spcBef>
              <a:buClr>
                <a:srgbClr val="002060"/>
              </a:buClr>
              <a:buSzPts val="2400"/>
              <a:buFont typeface="Arial" pitchFamily="34" charset="0"/>
              <a:buNone/>
            </a:pPr>
            <a:r>
              <a:rPr lang="en-US" sz="3400" b="1" dirty="0">
                <a:solidFill>
                  <a:srgbClr val="002060"/>
                </a:solidFill>
                <a:latin typeface="Libre Franklin"/>
                <a:ea typeface="Libre Franklin"/>
                <a:cs typeface="Libre Franklin"/>
                <a:sym typeface="Libre Franklin"/>
              </a:rPr>
              <a:t>Teacher: Learner Situation</a:t>
            </a:r>
          </a:p>
          <a:p>
            <a:pPr marL="0" indent="0">
              <a:lnSpc>
                <a:spcPct val="90000"/>
              </a:lnSpc>
              <a:spcBef>
                <a:spcPts val="1000"/>
              </a:spcBef>
              <a:buClr>
                <a:srgbClr val="002060"/>
              </a:buClr>
              <a:buSzPts val="2400"/>
              <a:buFont typeface="Arial" pitchFamily="34" charset="0"/>
              <a:buNone/>
            </a:pPr>
            <a:endParaRPr lang="en-US" sz="3400" b="1" dirty="0">
              <a:solidFill>
                <a:srgbClr val="002060"/>
              </a:solidFill>
              <a:latin typeface="Libre Franklin"/>
              <a:ea typeface="Libre Franklin"/>
              <a:cs typeface="Libre Franklin"/>
              <a:sym typeface="Libre Franklin"/>
            </a:endParaRPr>
          </a:p>
        </p:txBody>
      </p:sp>
      <p:sp>
        <p:nvSpPr>
          <p:cNvPr id="12" name="Google Shape;105;g3a0c31a57f9_0_2">
            <a:extLst>
              <a:ext uri="{FF2B5EF4-FFF2-40B4-BE49-F238E27FC236}">
                <a16:creationId xmlns:a16="http://schemas.microsoft.com/office/drawing/2014/main" id="{9403BA89-CFBC-2948-7564-0E1130F28A85}"/>
              </a:ext>
            </a:extLst>
          </p:cNvPr>
          <p:cNvSpPr txBox="1">
            <a:spLocks noGrp="1"/>
          </p:cNvSpPr>
          <p:nvPr>
            <p:ph type="sldNum" idx="12"/>
          </p:nvPr>
        </p:nvSpPr>
        <p:spPr>
          <a:xfrm>
            <a:off x="9892163" y="7469014"/>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PH">
                <a:solidFill>
                  <a:schemeClr val="dk1"/>
                </a:solidFill>
              </a:rPr>
              <a:t>3</a:t>
            </a:fld>
            <a:endParaRPr>
              <a:solidFill>
                <a:schemeClr val="dk1"/>
              </a:solidFill>
            </a:endParaRPr>
          </a:p>
        </p:txBody>
      </p:sp>
      <p:sp>
        <p:nvSpPr>
          <p:cNvPr id="13" name="Google Shape;106;g3a0c31a57f9_0_2">
            <a:extLst>
              <a:ext uri="{FF2B5EF4-FFF2-40B4-BE49-F238E27FC236}">
                <a16:creationId xmlns:a16="http://schemas.microsoft.com/office/drawing/2014/main" id="{B4B064F8-D6C3-37A4-04F3-22A82DCA7FF0}"/>
              </a:ext>
            </a:extLst>
          </p:cNvPr>
          <p:cNvSpPr/>
          <p:nvPr/>
        </p:nvSpPr>
        <p:spPr>
          <a:xfrm>
            <a:off x="757310" y="1426726"/>
            <a:ext cx="9913800" cy="6960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002060"/>
              </a:solidFill>
              <a:latin typeface="Arial"/>
              <a:ea typeface="Arial"/>
              <a:cs typeface="Arial"/>
              <a:sym typeface="Arial"/>
            </a:endParaRPr>
          </a:p>
        </p:txBody>
      </p:sp>
      <p:sp>
        <p:nvSpPr>
          <p:cNvPr id="6" name="TextBox 5">
            <a:extLst>
              <a:ext uri="{FF2B5EF4-FFF2-40B4-BE49-F238E27FC236}">
                <a16:creationId xmlns:a16="http://schemas.microsoft.com/office/drawing/2014/main" id="{7884840E-76EA-F099-0271-7DFC25CA9A2E}"/>
              </a:ext>
            </a:extLst>
          </p:cNvPr>
          <p:cNvSpPr txBox="1"/>
          <p:nvPr/>
        </p:nvSpPr>
        <p:spPr>
          <a:xfrm>
            <a:off x="11468510" y="2499500"/>
            <a:ext cx="6263257" cy="4832092"/>
          </a:xfrm>
          <a:prstGeom prst="rect">
            <a:avLst/>
          </a:prstGeom>
          <a:noFill/>
        </p:spPr>
        <p:txBody>
          <a:bodyPr wrap="square">
            <a:spAutoFit/>
          </a:bodyPr>
          <a:lstStyle/>
          <a:p>
            <a:r>
              <a:rPr lang="en-PH" sz="2800" b="1" i="1" dirty="0">
                <a:ea typeface="Calibri" panose="020F0502020204030204" pitchFamily="34" charset="0"/>
                <a:cs typeface="Times New Roman" panose="02020603050405020304" pitchFamily="18" charset="0"/>
              </a:rPr>
              <a:t>Note: </a:t>
            </a:r>
            <a:r>
              <a:rPr lang="en-US" sz="2800" dirty="0">
                <a:ea typeface="Calibri" panose="020F0502020204030204" pitchFamily="34" charset="0"/>
                <a:cs typeface="Times New Roman" panose="02020603050405020304" pitchFamily="18" charset="0"/>
              </a:rPr>
              <a:t>Please take a screenshot of this slide as it appears on your school’s official website. Do not create or prepare your own dashboard. Please remember that the enrollment data reflected in the RLF-RAPID must exactly match the enrollment data reported in the Department of Education’s Learner Information System (LIS). Ensure that the figures are accurate, consistent, and based on the official LIS data.</a:t>
            </a:r>
            <a:endParaRPr lang="en-PH" sz="2800" dirty="0">
              <a:effectLst/>
              <a:ea typeface="Calibri" panose="020F0502020204030204" pitchFamily="34" charset="0"/>
              <a:cs typeface="Times New Roman" panose="02020603050405020304" pitchFamily="18" charset="0"/>
            </a:endParaRPr>
          </a:p>
        </p:txBody>
      </p:sp>
      <p:graphicFrame>
        <p:nvGraphicFramePr>
          <p:cNvPr id="8" name="Table 7">
            <a:extLst>
              <a:ext uri="{FF2B5EF4-FFF2-40B4-BE49-F238E27FC236}">
                <a16:creationId xmlns:a16="http://schemas.microsoft.com/office/drawing/2014/main" id="{B224FE5E-E11E-D95A-796C-A3008F8536AA}"/>
              </a:ext>
            </a:extLst>
          </p:cNvPr>
          <p:cNvGraphicFramePr>
            <a:graphicFrameLocks noGrp="1"/>
          </p:cNvGraphicFramePr>
          <p:nvPr>
            <p:extLst>
              <p:ext uri="{D42A27DB-BD31-4B8C-83A1-F6EECF244321}">
                <p14:modId xmlns:p14="http://schemas.microsoft.com/office/powerpoint/2010/main" val="1322028375"/>
              </p:ext>
            </p:extLst>
          </p:nvPr>
        </p:nvGraphicFramePr>
        <p:xfrm>
          <a:off x="506435" y="7682773"/>
          <a:ext cx="17225331" cy="1756745"/>
        </p:xfrm>
        <a:graphic>
          <a:graphicData uri="http://schemas.openxmlformats.org/drawingml/2006/table">
            <a:tbl>
              <a:tblPr firstRow="1" bandRow="1">
                <a:tableStyleId>{284E427A-3D55-4303-BF80-6455036E1DE7}</a:tableStyleId>
              </a:tblPr>
              <a:tblGrid>
                <a:gridCol w="2486086">
                  <a:extLst>
                    <a:ext uri="{9D8B030D-6E8A-4147-A177-3AD203B41FA5}">
                      <a16:colId xmlns:a16="http://schemas.microsoft.com/office/drawing/2014/main" val="2776076871"/>
                    </a:ext>
                  </a:extLst>
                </a:gridCol>
                <a:gridCol w="1781931">
                  <a:extLst>
                    <a:ext uri="{9D8B030D-6E8A-4147-A177-3AD203B41FA5}">
                      <a16:colId xmlns:a16="http://schemas.microsoft.com/office/drawing/2014/main" val="3448700176"/>
                    </a:ext>
                  </a:extLst>
                </a:gridCol>
                <a:gridCol w="1781931">
                  <a:extLst>
                    <a:ext uri="{9D8B030D-6E8A-4147-A177-3AD203B41FA5}">
                      <a16:colId xmlns:a16="http://schemas.microsoft.com/office/drawing/2014/main" val="1538689348"/>
                    </a:ext>
                  </a:extLst>
                </a:gridCol>
                <a:gridCol w="1746292">
                  <a:extLst>
                    <a:ext uri="{9D8B030D-6E8A-4147-A177-3AD203B41FA5}">
                      <a16:colId xmlns:a16="http://schemas.microsoft.com/office/drawing/2014/main" val="2367882566"/>
                    </a:ext>
                  </a:extLst>
                </a:gridCol>
                <a:gridCol w="1707391">
                  <a:extLst>
                    <a:ext uri="{9D8B030D-6E8A-4147-A177-3AD203B41FA5}">
                      <a16:colId xmlns:a16="http://schemas.microsoft.com/office/drawing/2014/main" val="465699955"/>
                    </a:ext>
                  </a:extLst>
                </a:gridCol>
                <a:gridCol w="1930426">
                  <a:extLst>
                    <a:ext uri="{9D8B030D-6E8A-4147-A177-3AD203B41FA5}">
                      <a16:colId xmlns:a16="http://schemas.microsoft.com/office/drawing/2014/main" val="2316345647"/>
                    </a:ext>
                  </a:extLst>
                </a:gridCol>
                <a:gridCol w="2260373">
                  <a:extLst>
                    <a:ext uri="{9D8B030D-6E8A-4147-A177-3AD203B41FA5}">
                      <a16:colId xmlns:a16="http://schemas.microsoft.com/office/drawing/2014/main" val="1968015945"/>
                    </a:ext>
                  </a:extLst>
                </a:gridCol>
                <a:gridCol w="1600475">
                  <a:extLst>
                    <a:ext uri="{9D8B030D-6E8A-4147-A177-3AD203B41FA5}">
                      <a16:colId xmlns:a16="http://schemas.microsoft.com/office/drawing/2014/main" val="3026453377"/>
                    </a:ext>
                  </a:extLst>
                </a:gridCol>
                <a:gridCol w="1930426">
                  <a:extLst>
                    <a:ext uri="{9D8B030D-6E8A-4147-A177-3AD203B41FA5}">
                      <a16:colId xmlns:a16="http://schemas.microsoft.com/office/drawing/2014/main" val="3184327225"/>
                    </a:ext>
                  </a:extLst>
                </a:gridCol>
              </a:tblGrid>
              <a:tr h="630499">
                <a:tc>
                  <a:txBody>
                    <a:bodyPr/>
                    <a:lstStyle/>
                    <a:p>
                      <a:endParaRPr lang="en-US" sz="2400" dirty="0"/>
                    </a:p>
                  </a:txBody>
                  <a:tcPr/>
                </a:tc>
                <a:tc>
                  <a:txBody>
                    <a:bodyPr/>
                    <a:lstStyle/>
                    <a:p>
                      <a:pPr algn="ctr"/>
                      <a:r>
                        <a:rPr lang="en-US" sz="2400" dirty="0"/>
                        <a:t>Kinder</a:t>
                      </a:r>
                    </a:p>
                  </a:txBody>
                  <a:tcPr/>
                </a:tc>
                <a:tc>
                  <a:txBody>
                    <a:bodyPr/>
                    <a:lstStyle/>
                    <a:p>
                      <a:pPr algn="ctr"/>
                      <a:r>
                        <a:rPr lang="en-US" sz="2400" dirty="0"/>
                        <a:t>Grade 1</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t>Grade 2</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t>Grade 3</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t>Grade 4</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t>Grade 5</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t>Grade 6</a:t>
                      </a:r>
                    </a:p>
                  </a:txBody>
                  <a:tcPr/>
                </a:tc>
                <a:tc>
                  <a:txBody>
                    <a:bodyPr/>
                    <a:lstStyle/>
                    <a:p>
                      <a:pPr algn="ctr"/>
                      <a:r>
                        <a:rPr lang="en-US" sz="2400" dirty="0"/>
                        <a:t>SNED</a:t>
                      </a:r>
                    </a:p>
                  </a:txBody>
                  <a:tcPr/>
                </a:tc>
                <a:extLst>
                  <a:ext uri="{0D108BD9-81ED-4DB2-BD59-A6C34878D82A}">
                    <a16:rowId xmlns:a16="http://schemas.microsoft.com/office/drawing/2014/main" val="3034987056"/>
                  </a:ext>
                </a:extLst>
              </a:tr>
              <a:tr h="49574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t>Teaching Staff</a:t>
                      </a:r>
                    </a:p>
                  </a:txBody>
                  <a:tcPr/>
                </a:tc>
                <a:tc>
                  <a:txBody>
                    <a:bodyPr/>
                    <a:lstStyle/>
                    <a:p>
                      <a:pPr algn="ctr"/>
                      <a:r>
                        <a:rPr lang="en-US" sz="2400" dirty="0"/>
                        <a:t>2</a:t>
                      </a:r>
                    </a:p>
                  </a:txBody>
                  <a:tcPr/>
                </a:tc>
                <a:tc>
                  <a:txBody>
                    <a:bodyPr/>
                    <a:lstStyle/>
                    <a:p>
                      <a:pPr algn="ctr"/>
                      <a:r>
                        <a:rPr lang="en-US" sz="2400" dirty="0"/>
                        <a:t>3</a:t>
                      </a:r>
                    </a:p>
                  </a:txBody>
                  <a:tcPr/>
                </a:tc>
                <a:tc>
                  <a:txBody>
                    <a:bodyPr/>
                    <a:lstStyle/>
                    <a:p>
                      <a:pPr algn="ctr"/>
                      <a:r>
                        <a:rPr lang="en-US" sz="2400" dirty="0"/>
                        <a:t>4</a:t>
                      </a:r>
                    </a:p>
                  </a:txBody>
                  <a:tcPr/>
                </a:tc>
                <a:tc>
                  <a:txBody>
                    <a:bodyPr/>
                    <a:lstStyle/>
                    <a:p>
                      <a:pPr algn="ctr"/>
                      <a:r>
                        <a:rPr lang="en-US" sz="2400" dirty="0"/>
                        <a:t>3</a:t>
                      </a:r>
                    </a:p>
                  </a:txBody>
                  <a:tcPr/>
                </a:tc>
                <a:tc>
                  <a:txBody>
                    <a:bodyPr/>
                    <a:lstStyle/>
                    <a:p>
                      <a:pPr algn="ctr"/>
                      <a:r>
                        <a:rPr lang="en-US" sz="2400" dirty="0"/>
                        <a:t>4</a:t>
                      </a:r>
                    </a:p>
                  </a:txBody>
                  <a:tcPr/>
                </a:tc>
                <a:tc>
                  <a:txBody>
                    <a:bodyPr/>
                    <a:lstStyle/>
                    <a:p>
                      <a:pPr algn="ctr"/>
                      <a:r>
                        <a:rPr lang="en-US" sz="2400" dirty="0"/>
                        <a:t>4</a:t>
                      </a:r>
                    </a:p>
                  </a:txBody>
                  <a:tcPr/>
                </a:tc>
                <a:tc>
                  <a:txBody>
                    <a:bodyPr/>
                    <a:lstStyle/>
                    <a:p>
                      <a:pPr algn="ctr"/>
                      <a:r>
                        <a:rPr lang="en-US" sz="2400" dirty="0"/>
                        <a:t>4</a:t>
                      </a:r>
                    </a:p>
                  </a:txBody>
                  <a:tcPr/>
                </a:tc>
                <a:tc>
                  <a:txBody>
                    <a:bodyPr/>
                    <a:lstStyle/>
                    <a:p>
                      <a:pPr algn="ctr"/>
                      <a:r>
                        <a:rPr lang="en-US" sz="2400" dirty="0"/>
                        <a:t>1</a:t>
                      </a:r>
                    </a:p>
                  </a:txBody>
                  <a:tcPr/>
                </a:tc>
                <a:extLst>
                  <a:ext uri="{0D108BD9-81ED-4DB2-BD59-A6C34878D82A}">
                    <a16:rowId xmlns:a16="http://schemas.microsoft.com/office/drawing/2014/main" val="1883754802"/>
                  </a:ext>
                </a:extLst>
              </a:tr>
              <a:tr h="63049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t>Enrollment</a:t>
                      </a:r>
                    </a:p>
                  </a:txBody>
                  <a:tcPr/>
                </a:tc>
                <a:tc>
                  <a:txBody>
                    <a:bodyPr/>
                    <a:lstStyle/>
                    <a:p>
                      <a:pPr algn="ctr"/>
                      <a:r>
                        <a:rPr lang="en-US" sz="2800" dirty="0"/>
                        <a:t>91</a:t>
                      </a:r>
                    </a:p>
                  </a:txBody>
                  <a:tcPr anchor="ctr"/>
                </a:tc>
                <a:tc>
                  <a:txBody>
                    <a:bodyPr/>
                    <a:lstStyle/>
                    <a:p>
                      <a:pPr algn="ctr"/>
                      <a:r>
                        <a:rPr lang="en-US" sz="2800" dirty="0"/>
                        <a:t>88</a:t>
                      </a:r>
                    </a:p>
                  </a:txBody>
                  <a:tcPr anchor="ctr"/>
                </a:tc>
                <a:tc>
                  <a:txBody>
                    <a:bodyPr/>
                    <a:lstStyle/>
                    <a:p>
                      <a:pPr algn="ctr"/>
                      <a:r>
                        <a:rPr lang="en-US" sz="2800" dirty="0"/>
                        <a:t>98</a:t>
                      </a:r>
                    </a:p>
                  </a:txBody>
                  <a:tcPr anchor="ctr"/>
                </a:tc>
                <a:tc>
                  <a:txBody>
                    <a:bodyPr/>
                    <a:lstStyle/>
                    <a:p>
                      <a:pPr algn="ctr"/>
                      <a:r>
                        <a:rPr lang="en-US" sz="2800" dirty="0"/>
                        <a:t>98</a:t>
                      </a:r>
                    </a:p>
                  </a:txBody>
                  <a:tcPr anchor="ctr"/>
                </a:tc>
                <a:tc>
                  <a:txBody>
                    <a:bodyPr/>
                    <a:lstStyle/>
                    <a:p>
                      <a:pPr algn="ctr"/>
                      <a:r>
                        <a:rPr lang="en-US" sz="2800" dirty="0"/>
                        <a:t>121</a:t>
                      </a:r>
                    </a:p>
                  </a:txBody>
                  <a:tcPr anchor="ctr"/>
                </a:tc>
                <a:tc>
                  <a:txBody>
                    <a:bodyPr/>
                    <a:lstStyle/>
                    <a:p>
                      <a:pPr algn="ctr"/>
                      <a:r>
                        <a:rPr lang="en-US" sz="2800" dirty="0"/>
                        <a:t>113</a:t>
                      </a:r>
                    </a:p>
                  </a:txBody>
                  <a:tcPr anchor="ctr"/>
                </a:tc>
                <a:tc>
                  <a:txBody>
                    <a:bodyPr/>
                    <a:lstStyle/>
                    <a:p>
                      <a:pPr algn="ctr"/>
                      <a:r>
                        <a:rPr lang="en-US" sz="2800" dirty="0"/>
                        <a:t>116</a:t>
                      </a:r>
                    </a:p>
                  </a:txBody>
                  <a:tcPr anchor="ctr"/>
                </a:tc>
                <a:tc>
                  <a:txBody>
                    <a:bodyPr/>
                    <a:lstStyle/>
                    <a:p>
                      <a:pPr algn="ctr"/>
                      <a:r>
                        <a:rPr lang="en-US" sz="2400" dirty="0"/>
                        <a:t>11</a:t>
                      </a:r>
                    </a:p>
                  </a:txBody>
                  <a:tcPr/>
                </a:tc>
                <a:extLst>
                  <a:ext uri="{0D108BD9-81ED-4DB2-BD59-A6C34878D82A}">
                    <a16:rowId xmlns:a16="http://schemas.microsoft.com/office/drawing/2014/main" val="872314131"/>
                  </a:ext>
                </a:extLst>
              </a:tr>
            </a:tbl>
          </a:graphicData>
        </a:graphic>
      </p:graphicFrame>
      <p:sp>
        <p:nvSpPr>
          <p:cNvPr id="9" name="Arrow: Striped Right 8">
            <a:extLst>
              <a:ext uri="{FF2B5EF4-FFF2-40B4-BE49-F238E27FC236}">
                <a16:creationId xmlns:a16="http://schemas.microsoft.com/office/drawing/2014/main" id="{879702C1-A994-F0EF-3450-5FC004B2DA6F}"/>
              </a:ext>
            </a:extLst>
          </p:cNvPr>
          <p:cNvSpPr/>
          <p:nvPr/>
        </p:nvSpPr>
        <p:spPr>
          <a:xfrm rot="10800000">
            <a:off x="10616173" y="2565878"/>
            <a:ext cx="797400" cy="900953"/>
          </a:xfrm>
          <a:prstGeom prst="stripedRightArrow">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3BC5CE4F-5A65-A062-E542-82B4867FA3C3}"/>
              </a:ext>
            </a:extLst>
          </p:cNvPr>
          <p:cNvPicPr>
            <a:picLocks noChangeAspect="1"/>
          </p:cNvPicPr>
          <p:nvPr/>
        </p:nvPicPr>
        <p:blipFill>
          <a:blip r:embed="rId2"/>
          <a:srcRect l="7686" t="13047" r="38962" b="19019"/>
          <a:stretch>
            <a:fillRect/>
          </a:stretch>
        </p:blipFill>
        <p:spPr>
          <a:xfrm>
            <a:off x="757310" y="1828188"/>
            <a:ext cx="9643990" cy="5772192"/>
          </a:xfrm>
          <a:prstGeom prst="rect">
            <a:avLst/>
          </a:prstGeom>
        </p:spPr>
      </p:pic>
    </p:spTree>
    <p:extLst>
      <p:ext uri="{BB962C8B-B14F-4D97-AF65-F5344CB8AC3E}">
        <p14:creationId xmlns:p14="http://schemas.microsoft.com/office/powerpoint/2010/main" val="29027956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10000"/>
            <a:lum/>
          </a:blip>
          <a:srcRect/>
          <a:stretch>
            <a:fillRect/>
          </a:stretch>
        </a:blipFill>
        <a:effectLst/>
      </p:bgPr>
    </p:bg>
    <p:spTree>
      <p:nvGrpSpPr>
        <p:cNvPr id="1" name="">
          <a:extLst>
            <a:ext uri="{FF2B5EF4-FFF2-40B4-BE49-F238E27FC236}">
              <a16:creationId xmlns:a16="http://schemas.microsoft.com/office/drawing/2014/main" id="{8C987A08-E0E8-5B16-BA22-FFD222DB3CFE}"/>
            </a:ext>
          </a:extLst>
        </p:cNvPr>
        <p:cNvGrpSpPr/>
        <p:nvPr/>
      </p:nvGrpSpPr>
      <p:grpSpPr>
        <a:xfrm>
          <a:off x="0" y="0"/>
          <a:ext cx="0" cy="0"/>
          <a:chOff x="0" y="0"/>
          <a:chExt cx="0" cy="0"/>
        </a:xfrm>
      </p:grpSpPr>
      <p:sp>
        <p:nvSpPr>
          <p:cNvPr id="11" name="Google Shape;104;g3a0c31a57f9_0_2">
            <a:extLst>
              <a:ext uri="{FF2B5EF4-FFF2-40B4-BE49-F238E27FC236}">
                <a16:creationId xmlns:a16="http://schemas.microsoft.com/office/drawing/2014/main" id="{04E31A6C-54DD-CC6F-ACA0-712B667E39AB}"/>
              </a:ext>
            </a:extLst>
          </p:cNvPr>
          <p:cNvSpPr txBox="1">
            <a:spLocks/>
          </p:cNvSpPr>
          <p:nvPr/>
        </p:nvSpPr>
        <p:spPr>
          <a:xfrm>
            <a:off x="1066800" y="12309"/>
            <a:ext cx="10711200" cy="794700"/>
          </a:xfrm>
          <a:prstGeom prst="rect">
            <a:avLst/>
          </a:prstGeom>
          <a:noFill/>
          <a:ln>
            <a:noFill/>
          </a:ln>
        </p:spPr>
        <p:txBody>
          <a:bodyPr spcFirstLastPara="1" wrap="square" lIns="91425" tIns="45700" rIns="91425" bIns="45700" anchor="t" anchorCtr="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90000"/>
              </a:lnSpc>
              <a:spcBef>
                <a:spcPts val="1000"/>
              </a:spcBef>
              <a:buClr>
                <a:srgbClr val="002060"/>
              </a:buClr>
              <a:buSzPts val="2400"/>
              <a:buFont typeface="Arial" pitchFamily="34" charset="0"/>
              <a:buNone/>
            </a:pPr>
            <a:r>
              <a:rPr lang="en-US" sz="3400" b="1" dirty="0">
                <a:solidFill>
                  <a:srgbClr val="002060"/>
                </a:solidFill>
                <a:latin typeface="Libre Franklin"/>
                <a:ea typeface="Libre Franklin"/>
                <a:cs typeface="Libre Franklin"/>
                <a:sym typeface="Libre Franklin"/>
              </a:rPr>
              <a:t>Classroom: Learner Situation</a:t>
            </a:r>
          </a:p>
          <a:p>
            <a:pPr marL="0" indent="0">
              <a:lnSpc>
                <a:spcPct val="90000"/>
              </a:lnSpc>
              <a:spcBef>
                <a:spcPts val="1000"/>
              </a:spcBef>
              <a:buClr>
                <a:srgbClr val="002060"/>
              </a:buClr>
              <a:buSzPts val="2400"/>
              <a:buFont typeface="Arial" pitchFamily="34" charset="0"/>
              <a:buNone/>
            </a:pPr>
            <a:endParaRPr lang="en-US" sz="3400" b="1" dirty="0">
              <a:solidFill>
                <a:srgbClr val="002060"/>
              </a:solidFill>
              <a:latin typeface="Libre Franklin"/>
              <a:ea typeface="Libre Franklin"/>
              <a:cs typeface="Libre Franklin"/>
              <a:sym typeface="Libre Franklin"/>
            </a:endParaRPr>
          </a:p>
        </p:txBody>
      </p:sp>
      <p:sp>
        <p:nvSpPr>
          <p:cNvPr id="12" name="Google Shape;105;g3a0c31a57f9_0_2">
            <a:extLst>
              <a:ext uri="{FF2B5EF4-FFF2-40B4-BE49-F238E27FC236}">
                <a16:creationId xmlns:a16="http://schemas.microsoft.com/office/drawing/2014/main" id="{8409A9C0-3BFE-998A-609D-CA91ACC537B4}"/>
              </a:ext>
            </a:extLst>
          </p:cNvPr>
          <p:cNvSpPr txBox="1">
            <a:spLocks noGrp="1"/>
          </p:cNvSpPr>
          <p:nvPr>
            <p:ph type="sldNum" idx="12"/>
          </p:nvPr>
        </p:nvSpPr>
        <p:spPr>
          <a:xfrm>
            <a:off x="10201653" y="6779697"/>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PH">
                <a:solidFill>
                  <a:schemeClr val="dk1"/>
                </a:solidFill>
              </a:rPr>
              <a:t>4</a:t>
            </a:fld>
            <a:endParaRPr>
              <a:solidFill>
                <a:schemeClr val="dk1"/>
              </a:solidFill>
            </a:endParaRPr>
          </a:p>
        </p:txBody>
      </p:sp>
      <p:sp>
        <p:nvSpPr>
          <p:cNvPr id="13" name="Google Shape;106;g3a0c31a57f9_0_2">
            <a:extLst>
              <a:ext uri="{FF2B5EF4-FFF2-40B4-BE49-F238E27FC236}">
                <a16:creationId xmlns:a16="http://schemas.microsoft.com/office/drawing/2014/main" id="{3AE26EA3-9747-4AEE-055C-4E51244791E2}"/>
              </a:ext>
            </a:extLst>
          </p:cNvPr>
          <p:cNvSpPr/>
          <p:nvPr/>
        </p:nvSpPr>
        <p:spPr>
          <a:xfrm>
            <a:off x="1066800" y="737409"/>
            <a:ext cx="9913800" cy="6960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002060"/>
              </a:solidFill>
              <a:latin typeface="Arial"/>
              <a:ea typeface="Arial"/>
              <a:cs typeface="Arial"/>
              <a:sym typeface="Arial"/>
            </a:endParaRPr>
          </a:p>
        </p:txBody>
      </p:sp>
      <p:sp>
        <p:nvSpPr>
          <p:cNvPr id="3" name="TextBox 2">
            <a:extLst>
              <a:ext uri="{FF2B5EF4-FFF2-40B4-BE49-F238E27FC236}">
                <a16:creationId xmlns:a16="http://schemas.microsoft.com/office/drawing/2014/main" id="{E1E911EF-A06A-383E-F15A-2C3C543D8066}"/>
              </a:ext>
            </a:extLst>
          </p:cNvPr>
          <p:cNvSpPr txBox="1"/>
          <p:nvPr/>
        </p:nvSpPr>
        <p:spPr>
          <a:xfrm>
            <a:off x="1066800" y="949496"/>
            <a:ext cx="11127545" cy="523220"/>
          </a:xfrm>
          <a:prstGeom prst="rect">
            <a:avLst/>
          </a:prstGeom>
          <a:noFill/>
        </p:spPr>
        <p:txBody>
          <a:bodyPr wrap="square">
            <a:spAutoFit/>
          </a:bodyPr>
          <a:lstStyle/>
          <a:p>
            <a:r>
              <a:rPr lang="en-PH" sz="2800" b="1" i="1" dirty="0">
                <a:effectLst/>
                <a:ea typeface="Calibri" panose="020F0502020204030204" pitchFamily="34" charset="0"/>
                <a:cs typeface="Times New Roman" panose="02020603050405020304" pitchFamily="18" charset="0"/>
              </a:rPr>
              <a:t>Elementary </a:t>
            </a:r>
            <a:r>
              <a:rPr lang="en-PH" sz="2800" i="1" dirty="0">
                <a:effectLst/>
                <a:ea typeface="Calibri" panose="020F0502020204030204" pitchFamily="34" charset="0"/>
                <a:cs typeface="Times New Roman" panose="02020603050405020304" pitchFamily="18" charset="0"/>
              </a:rPr>
              <a:t>(SY 2026-2027)</a:t>
            </a:r>
          </a:p>
        </p:txBody>
      </p:sp>
      <p:sp>
        <p:nvSpPr>
          <p:cNvPr id="6" name="TextBox 5">
            <a:extLst>
              <a:ext uri="{FF2B5EF4-FFF2-40B4-BE49-F238E27FC236}">
                <a16:creationId xmlns:a16="http://schemas.microsoft.com/office/drawing/2014/main" id="{41775822-8623-D7EC-D9B1-CDA7E31C0286}"/>
              </a:ext>
            </a:extLst>
          </p:cNvPr>
          <p:cNvSpPr txBox="1"/>
          <p:nvPr/>
        </p:nvSpPr>
        <p:spPr>
          <a:xfrm>
            <a:off x="10567005" y="949496"/>
            <a:ext cx="6263257" cy="6986528"/>
          </a:xfrm>
          <a:prstGeom prst="rect">
            <a:avLst/>
          </a:prstGeom>
          <a:noFill/>
        </p:spPr>
        <p:txBody>
          <a:bodyPr wrap="square">
            <a:spAutoFit/>
          </a:bodyPr>
          <a:lstStyle/>
          <a:p>
            <a:r>
              <a:rPr lang="en-PH" sz="2800" b="1" i="1" dirty="0">
                <a:ea typeface="Calibri" panose="020F0502020204030204" pitchFamily="34" charset="0"/>
                <a:cs typeface="Times New Roman" panose="02020603050405020304" pitchFamily="18" charset="0"/>
              </a:rPr>
              <a:t>Note: </a:t>
            </a:r>
            <a:r>
              <a:rPr lang="en-US" sz="2800" dirty="0">
                <a:ea typeface="Calibri" panose="020F0502020204030204" pitchFamily="34" charset="0"/>
                <a:cs typeface="Times New Roman" panose="02020603050405020304" pitchFamily="18" charset="0"/>
              </a:rPr>
              <a:t>Please take a screenshot of this slide as it appears on your school’s official website. Do not create or prepare your own </a:t>
            </a:r>
            <a:r>
              <a:rPr lang="en-US" sz="2800" dirty="0" err="1">
                <a:ea typeface="Calibri" panose="020F0502020204030204" pitchFamily="34" charset="0"/>
                <a:cs typeface="Times New Roman" panose="02020603050405020304" pitchFamily="18" charset="0"/>
              </a:rPr>
              <a:t>dashboard.Please</a:t>
            </a:r>
            <a:r>
              <a:rPr lang="en-US" sz="2800" dirty="0">
                <a:ea typeface="Calibri" panose="020F0502020204030204" pitchFamily="34" charset="0"/>
                <a:cs typeface="Times New Roman" panose="02020603050405020304" pitchFamily="18" charset="0"/>
              </a:rPr>
              <a:t> ensure that the enrollment and classroom data reflected in the RLF-RAPID exactly match the official data reported in the Department of Education’s Learner Information System (LIS) and National School Building Inventory (NSBI), respectively.</a:t>
            </a:r>
          </a:p>
          <a:p>
            <a:endParaRPr lang="en-US" sz="2800" dirty="0">
              <a:ea typeface="Calibri" panose="020F0502020204030204" pitchFamily="34" charset="0"/>
              <a:cs typeface="Times New Roman" panose="02020603050405020304" pitchFamily="18" charset="0"/>
            </a:endParaRPr>
          </a:p>
          <a:p>
            <a:r>
              <a:rPr lang="en-US" sz="2800" dirty="0">
                <a:ea typeface="Calibri" panose="020F0502020204030204" pitchFamily="34" charset="0"/>
                <a:cs typeface="Times New Roman" panose="02020603050405020304" pitchFamily="18" charset="0"/>
              </a:rPr>
              <a:t>All figures must be accurate, consistent, and based strictly on the latest official LIS and NSBI data. Please verify the data carefully before submitting the screenshot.</a:t>
            </a:r>
            <a:endParaRPr lang="en-PH" sz="2800" dirty="0">
              <a:effectLst/>
              <a:ea typeface="Calibri" panose="020F0502020204030204" pitchFamily="34" charset="0"/>
              <a:cs typeface="Times New Roman" panose="02020603050405020304" pitchFamily="18" charset="0"/>
            </a:endParaRPr>
          </a:p>
        </p:txBody>
      </p:sp>
      <p:graphicFrame>
        <p:nvGraphicFramePr>
          <p:cNvPr id="8" name="Table 7">
            <a:extLst>
              <a:ext uri="{FF2B5EF4-FFF2-40B4-BE49-F238E27FC236}">
                <a16:creationId xmlns:a16="http://schemas.microsoft.com/office/drawing/2014/main" id="{B54BB30E-9DB4-5FED-6207-A52BC0DF10E5}"/>
              </a:ext>
            </a:extLst>
          </p:cNvPr>
          <p:cNvGraphicFramePr>
            <a:graphicFrameLocks noGrp="1"/>
          </p:cNvGraphicFramePr>
          <p:nvPr>
            <p:extLst>
              <p:ext uri="{D42A27DB-BD31-4B8C-83A1-F6EECF244321}">
                <p14:modId xmlns:p14="http://schemas.microsoft.com/office/powerpoint/2010/main" val="1656485602"/>
              </p:ext>
            </p:extLst>
          </p:nvPr>
        </p:nvGraphicFramePr>
        <p:xfrm>
          <a:off x="705606" y="7841629"/>
          <a:ext cx="16521689" cy="1707960"/>
        </p:xfrm>
        <a:graphic>
          <a:graphicData uri="http://schemas.openxmlformats.org/drawingml/2006/table">
            <a:tbl>
              <a:tblPr firstRow="1" bandRow="1">
                <a:tableStyleId>{284E427A-3D55-4303-BF80-6455036E1DE7}</a:tableStyleId>
              </a:tblPr>
              <a:tblGrid>
                <a:gridCol w="2114020">
                  <a:extLst>
                    <a:ext uri="{9D8B030D-6E8A-4147-A177-3AD203B41FA5}">
                      <a16:colId xmlns:a16="http://schemas.microsoft.com/office/drawing/2014/main" val="2776076871"/>
                    </a:ext>
                  </a:extLst>
                </a:gridCol>
                <a:gridCol w="1326485">
                  <a:extLst>
                    <a:ext uri="{9D8B030D-6E8A-4147-A177-3AD203B41FA5}">
                      <a16:colId xmlns:a16="http://schemas.microsoft.com/office/drawing/2014/main" val="3448700176"/>
                    </a:ext>
                  </a:extLst>
                </a:gridCol>
                <a:gridCol w="1734634">
                  <a:extLst>
                    <a:ext uri="{9D8B030D-6E8A-4147-A177-3AD203B41FA5}">
                      <a16:colId xmlns:a16="http://schemas.microsoft.com/office/drawing/2014/main" val="1538689348"/>
                    </a:ext>
                  </a:extLst>
                </a:gridCol>
                <a:gridCol w="1571375">
                  <a:extLst>
                    <a:ext uri="{9D8B030D-6E8A-4147-A177-3AD203B41FA5}">
                      <a16:colId xmlns:a16="http://schemas.microsoft.com/office/drawing/2014/main" val="2367882566"/>
                    </a:ext>
                  </a:extLst>
                </a:gridCol>
                <a:gridCol w="1836672">
                  <a:extLst>
                    <a:ext uri="{9D8B030D-6E8A-4147-A177-3AD203B41FA5}">
                      <a16:colId xmlns:a16="http://schemas.microsoft.com/office/drawing/2014/main" val="465699955"/>
                    </a:ext>
                  </a:extLst>
                </a:gridCol>
                <a:gridCol w="1714227">
                  <a:extLst>
                    <a:ext uri="{9D8B030D-6E8A-4147-A177-3AD203B41FA5}">
                      <a16:colId xmlns:a16="http://schemas.microsoft.com/office/drawing/2014/main" val="2316345647"/>
                    </a:ext>
                  </a:extLst>
                </a:gridCol>
                <a:gridCol w="1653004">
                  <a:extLst>
                    <a:ext uri="{9D8B030D-6E8A-4147-A177-3AD203B41FA5}">
                      <a16:colId xmlns:a16="http://schemas.microsoft.com/office/drawing/2014/main" val="1968015945"/>
                    </a:ext>
                  </a:extLst>
                </a:gridCol>
                <a:gridCol w="1897894">
                  <a:extLst>
                    <a:ext uri="{9D8B030D-6E8A-4147-A177-3AD203B41FA5}">
                      <a16:colId xmlns:a16="http://schemas.microsoft.com/office/drawing/2014/main" val="3026453377"/>
                    </a:ext>
                  </a:extLst>
                </a:gridCol>
                <a:gridCol w="2673378">
                  <a:extLst>
                    <a:ext uri="{9D8B030D-6E8A-4147-A177-3AD203B41FA5}">
                      <a16:colId xmlns:a16="http://schemas.microsoft.com/office/drawing/2014/main" val="3184327225"/>
                    </a:ext>
                  </a:extLst>
                </a:gridCol>
              </a:tblGrid>
              <a:tr h="522022">
                <a:tc>
                  <a:txBody>
                    <a:bodyPr/>
                    <a:lstStyle/>
                    <a:p>
                      <a:endParaRPr lang="en-US" sz="2400" dirty="0"/>
                    </a:p>
                  </a:txBody>
                  <a:tcPr/>
                </a:tc>
                <a:tc>
                  <a:txBody>
                    <a:bodyPr/>
                    <a:lstStyle/>
                    <a:p>
                      <a:pPr algn="ctr"/>
                      <a:r>
                        <a:rPr lang="en-US" sz="2400" dirty="0"/>
                        <a:t>Kinder</a:t>
                      </a:r>
                    </a:p>
                  </a:txBody>
                  <a:tcPr/>
                </a:tc>
                <a:tc>
                  <a:txBody>
                    <a:bodyPr/>
                    <a:lstStyle/>
                    <a:p>
                      <a:pPr algn="ctr"/>
                      <a:r>
                        <a:rPr lang="en-US" sz="2400"/>
                        <a:t>Grade 1</a:t>
                      </a:r>
                      <a:endParaRPr lang="en-US" sz="24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a:t>Grade 2</a:t>
                      </a:r>
                      <a:endParaRPr lang="en-US" sz="24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a:t>Grade 3</a:t>
                      </a:r>
                      <a:endParaRPr lang="en-US" sz="24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a:t>Grade 4</a:t>
                      </a:r>
                      <a:endParaRPr lang="en-US" sz="24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a:t>Grade 5</a:t>
                      </a:r>
                      <a:endParaRPr lang="en-US" sz="24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t>Grade 6</a:t>
                      </a:r>
                    </a:p>
                  </a:txBody>
                  <a:tcPr/>
                </a:tc>
                <a:tc>
                  <a:txBody>
                    <a:bodyPr/>
                    <a:lstStyle/>
                    <a:p>
                      <a:pPr algn="ctr"/>
                      <a:r>
                        <a:rPr lang="en-US" sz="2400" dirty="0"/>
                        <a:t>Non-Graded</a:t>
                      </a:r>
                    </a:p>
                  </a:txBody>
                  <a:tcPr/>
                </a:tc>
                <a:extLst>
                  <a:ext uri="{0D108BD9-81ED-4DB2-BD59-A6C34878D82A}">
                    <a16:rowId xmlns:a16="http://schemas.microsoft.com/office/drawing/2014/main" val="3034987056"/>
                  </a:ext>
                </a:extLst>
              </a:tr>
              <a:tr h="52202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t>Classroom</a:t>
                      </a:r>
                    </a:p>
                  </a:txBody>
                  <a:tcPr/>
                </a:tc>
                <a:tc>
                  <a:txBody>
                    <a:bodyPr/>
                    <a:lstStyle/>
                    <a:p>
                      <a:pPr algn="ctr"/>
                      <a:r>
                        <a:rPr lang="en-US" sz="2400" dirty="0"/>
                        <a:t>2</a:t>
                      </a:r>
                    </a:p>
                  </a:txBody>
                  <a:tcPr/>
                </a:tc>
                <a:tc>
                  <a:txBody>
                    <a:bodyPr/>
                    <a:lstStyle/>
                    <a:p>
                      <a:pPr algn="ctr"/>
                      <a:r>
                        <a:rPr lang="en-US" sz="2400" dirty="0"/>
                        <a:t>3</a:t>
                      </a:r>
                    </a:p>
                  </a:txBody>
                  <a:tcPr/>
                </a:tc>
                <a:tc>
                  <a:txBody>
                    <a:bodyPr/>
                    <a:lstStyle/>
                    <a:p>
                      <a:pPr algn="ctr"/>
                      <a:r>
                        <a:rPr lang="en-US" sz="2400" dirty="0"/>
                        <a:t>2</a:t>
                      </a:r>
                    </a:p>
                  </a:txBody>
                  <a:tcPr/>
                </a:tc>
                <a:tc>
                  <a:txBody>
                    <a:bodyPr/>
                    <a:lstStyle/>
                    <a:p>
                      <a:pPr algn="ctr"/>
                      <a:r>
                        <a:rPr lang="en-US" sz="2400" dirty="0"/>
                        <a:t>3</a:t>
                      </a:r>
                    </a:p>
                  </a:txBody>
                  <a:tcPr/>
                </a:tc>
                <a:tc>
                  <a:txBody>
                    <a:bodyPr/>
                    <a:lstStyle/>
                    <a:p>
                      <a:pPr algn="ctr"/>
                      <a:r>
                        <a:rPr lang="en-US" sz="2400" dirty="0"/>
                        <a:t>3</a:t>
                      </a:r>
                    </a:p>
                  </a:txBody>
                  <a:tcPr/>
                </a:tc>
                <a:tc>
                  <a:txBody>
                    <a:bodyPr/>
                    <a:lstStyle/>
                    <a:p>
                      <a:pPr algn="ctr"/>
                      <a:r>
                        <a:rPr lang="en-US" sz="2400" dirty="0"/>
                        <a:t>1 </a:t>
                      </a:r>
                    </a:p>
                  </a:txBody>
                  <a:tcPr/>
                </a:tc>
                <a:tc>
                  <a:txBody>
                    <a:bodyPr/>
                    <a:lstStyle/>
                    <a:p>
                      <a:pPr algn="ctr"/>
                      <a:r>
                        <a:rPr lang="en-US" sz="2400" dirty="0"/>
                        <a:t>0</a:t>
                      </a:r>
                    </a:p>
                  </a:txBody>
                  <a:tcPr/>
                </a:tc>
                <a:tc>
                  <a:txBody>
                    <a:bodyPr/>
                    <a:lstStyle/>
                    <a:p>
                      <a:pPr algn="ctr"/>
                      <a:r>
                        <a:rPr lang="en-US" sz="2400" dirty="0"/>
                        <a:t>0</a:t>
                      </a:r>
                    </a:p>
                  </a:txBody>
                  <a:tcPr/>
                </a:tc>
                <a:extLst>
                  <a:ext uri="{0D108BD9-81ED-4DB2-BD59-A6C34878D82A}">
                    <a16:rowId xmlns:a16="http://schemas.microsoft.com/office/drawing/2014/main" val="1883754802"/>
                  </a:ext>
                </a:extLst>
              </a:tr>
              <a:tr h="66391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t>Enrollment</a:t>
                      </a:r>
                    </a:p>
                  </a:txBody>
                  <a:tcPr/>
                </a:tc>
                <a:tc>
                  <a:txBody>
                    <a:bodyPr/>
                    <a:lstStyle/>
                    <a:p>
                      <a:pPr algn="ctr"/>
                      <a:r>
                        <a:rPr lang="en-US" sz="2800" dirty="0"/>
                        <a:t>90</a:t>
                      </a:r>
                    </a:p>
                  </a:txBody>
                  <a:tcPr anchor="ctr"/>
                </a:tc>
                <a:tc>
                  <a:txBody>
                    <a:bodyPr/>
                    <a:lstStyle/>
                    <a:p>
                      <a:pPr algn="ctr"/>
                      <a:r>
                        <a:rPr lang="en-US" sz="2800" dirty="0"/>
                        <a:t>88</a:t>
                      </a:r>
                    </a:p>
                  </a:txBody>
                  <a:tcPr anchor="ctr"/>
                </a:tc>
                <a:tc>
                  <a:txBody>
                    <a:bodyPr/>
                    <a:lstStyle/>
                    <a:p>
                      <a:pPr algn="ctr"/>
                      <a:r>
                        <a:rPr lang="en-US" sz="2800" dirty="0"/>
                        <a:t>107</a:t>
                      </a:r>
                    </a:p>
                  </a:txBody>
                  <a:tcPr anchor="ctr"/>
                </a:tc>
                <a:tc>
                  <a:txBody>
                    <a:bodyPr/>
                    <a:lstStyle/>
                    <a:p>
                      <a:pPr algn="ctr"/>
                      <a:r>
                        <a:rPr lang="en-US" sz="2800" dirty="0"/>
                        <a:t>98</a:t>
                      </a:r>
                    </a:p>
                  </a:txBody>
                  <a:tcPr anchor="ctr"/>
                </a:tc>
                <a:tc>
                  <a:txBody>
                    <a:bodyPr/>
                    <a:lstStyle/>
                    <a:p>
                      <a:pPr algn="ctr"/>
                      <a:r>
                        <a:rPr lang="en-US" sz="2800" dirty="0"/>
                        <a:t>121</a:t>
                      </a:r>
                    </a:p>
                  </a:txBody>
                  <a:tcPr anchor="ctr"/>
                </a:tc>
                <a:tc>
                  <a:txBody>
                    <a:bodyPr/>
                    <a:lstStyle/>
                    <a:p>
                      <a:pPr algn="ctr"/>
                      <a:r>
                        <a:rPr lang="en-US" sz="2800" dirty="0"/>
                        <a:t>112</a:t>
                      </a:r>
                    </a:p>
                  </a:txBody>
                  <a:tcPr anchor="ctr"/>
                </a:tc>
                <a:tc>
                  <a:txBody>
                    <a:bodyPr/>
                    <a:lstStyle/>
                    <a:p>
                      <a:pPr algn="ctr"/>
                      <a:r>
                        <a:rPr lang="en-US" sz="2800" dirty="0"/>
                        <a:t>116</a:t>
                      </a:r>
                    </a:p>
                  </a:txBody>
                  <a:tcPr anchor="ctr"/>
                </a:tc>
                <a:tc>
                  <a:txBody>
                    <a:bodyPr/>
                    <a:lstStyle/>
                    <a:p>
                      <a:pPr algn="ctr"/>
                      <a:r>
                        <a:rPr lang="en-US" sz="2400" dirty="0"/>
                        <a:t>11</a:t>
                      </a:r>
                    </a:p>
                  </a:txBody>
                  <a:tcPr/>
                </a:tc>
                <a:extLst>
                  <a:ext uri="{0D108BD9-81ED-4DB2-BD59-A6C34878D82A}">
                    <a16:rowId xmlns:a16="http://schemas.microsoft.com/office/drawing/2014/main" val="872314131"/>
                  </a:ext>
                </a:extLst>
              </a:tr>
            </a:tbl>
          </a:graphicData>
        </a:graphic>
      </p:graphicFrame>
      <p:sp>
        <p:nvSpPr>
          <p:cNvPr id="7" name="Arrow: Striped Right 6">
            <a:extLst>
              <a:ext uri="{FF2B5EF4-FFF2-40B4-BE49-F238E27FC236}">
                <a16:creationId xmlns:a16="http://schemas.microsoft.com/office/drawing/2014/main" id="{AEE72C53-0958-2974-887F-229E58CCB7C2}"/>
              </a:ext>
            </a:extLst>
          </p:cNvPr>
          <p:cNvSpPr/>
          <p:nvPr/>
        </p:nvSpPr>
        <p:spPr>
          <a:xfrm rot="10800000">
            <a:off x="9523248" y="1472716"/>
            <a:ext cx="797400" cy="900953"/>
          </a:xfrm>
          <a:prstGeom prst="stripedRightArrow">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71CD3B47-45E2-E5A3-C9ED-0C1BDC54D8C0}"/>
              </a:ext>
            </a:extLst>
          </p:cNvPr>
          <p:cNvPicPr>
            <a:picLocks noChangeAspect="1"/>
          </p:cNvPicPr>
          <p:nvPr/>
        </p:nvPicPr>
        <p:blipFill>
          <a:blip r:embed="rId4"/>
          <a:srcRect l="41962" t="12136" r="9901" b="5964"/>
          <a:stretch>
            <a:fillRect/>
          </a:stretch>
        </p:blipFill>
        <p:spPr>
          <a:xfrm>
            <a:off x="1124278" y="1328729"/>
            <a:ext cx="7781978" cy="6370413"/>
          </a:xfrm>
          <a:prstGeom prst="rect">
            <a:avLst/>
          </a:prstGeom>
        </p:spPr>
      </p:pic>
    </p:spTree>
    <p:extLst>
      <p:ext uri="{BB962C8B-B14F-4D97-AF65-F5344CB8AC3E}">
        <p14:creationId xmlns:p14="http://schemas.microsoft.com/office/powerpoint/2010/main" val="10049798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BEFD8C-13A4-F2E8-482A-5472A47C6D7B}"/>
            </a:ext>
          </a:extLst>
        </p:cNvPr>
        <p:cNvGrpSpPr/>
        <p:nvPr/>
      </p:nvGrpSpPr>
      <p:grpSpPr>
        <a:xfrm>
          <a:off x="0" y="0"/>
          <a:ext cx="0" cy="0"/>
          <a:chOff x="0" y="0"/>
          <a:chExt cx="0" cy="0"/>
        </a:xfrm>
      </p:grpSpPr>
      <p:sp>
        <p:nvSpPr>
          <p:cNvPr id="10" name="Google Shape;103;g3a0c31a57f9_0_2">
            <a:extLst>
              <a:ext uri="{FF2B5EF4-FFF2-40B4-BE49-F238E27FC236}">
                <a16:creationId xmlns:a16="http://schemas.microsoft.com/office/drawing/2014/main" id="{A2352008-2B25-C869-D17A-9782DB0BA7B0}"/>
              </a:ext>
            </a:extLst>
          </p:cNvPr>
          <p:cNvSpPr txBox="1">
            <a:spLocks/>
          </p:cNvSpPr>
          <p:nvPr/>
        </p:nvSpPr>
        <p:spPr>
          <a:xfrm>
            <a:off x="990600" y="322374"/>
            <a:ext cx="16687800" cy="794700"/>
          </a:xfrm>
          <a:prstGeom prst="rect">
            <a:avLst/>
          </a:prstGeom>
          <a:noFill/>
          <a:ln>
            <a:noFill/>
          </a:ln>
          <a:effectLst>
            <a:outerShdw blurRad="50800" dist="38100" dir="8100000" algn="tr" rotWithShape="0">
              <a:srgbClr val="000000">
                <a:alpha val="40000"/>
              </a:srgbClr>
            </a:outerShdw>
          </a:effectLst>
        </p:spPr>
        <p:txBody>
          <a:bodyPr spcFirstLastPara="1" wrap="square" lIns="91425" tIns="45700" rIns="91425" bIns="45700" anchor="b" anchorCtr="0">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90000"/>
              </a:lnSpc>
              <a:spcBef>
                <a:spcPts val="0"/>
              </a:spcBef>
              <a:buClr>
                <a:srgbClr val="002060"/>
              </a:buClr>
              <a:buSzPct val="100000"/>
              <a:buFont typeface="Libre Franklin Black"/>
              <a:buNone/>
            </a:pPr>
            <a:r>
              <a:rPr lang="en-US" sz="4800" b="1" i="1" dirty="0">
                <a:solidFill>
                  <a:srgbClr val="002060"/>
                </a:solidFill>
                <a:latin typeface="Libre Franklin Black"/>
                <a:ea typeface="Libre Franklin Black"/>
                <a:cs typeface="Libre Franklin Black"/>
                <a:sym typeface="Libre Franklin Black"/>
              </a:rPr>
              <a:t>Budget Utilization (Obligation &amp; Disbursement)</a:t>
            </a:r>
          </a:p>
        </p:txBody>
      </p:sp>
      <p:sp>
        <p:nvSpPr>
          <p:cNvPr id="13" name="Google Shape;106;g3a0c31a57f9_0_2">
            <a:extLst>
              <a:ext uri="{FF2B5EF4-FFF2-40B4-BE49-F238E27FC236}">
                <a16:creationId xmlns:a16="http://schemas.microsoft.com/office/drawing/2014/main" id="{60492231-C2B0-AD9B-AC74-84A406B92639}"/>
              </a:ext>
            </a:extLst>
          </p:cNvPr>
          <p:cNvSpPr/>
          <p:nvPr/>
        </p:nvSpPr>
        <p:spPr>
          <a:xfrm>
            <a:off x="990600" y="1063961"/>
            <a:ext cx="13637455" cy="11970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002060"/>
              </a:solidFill>
              <a:latin typeface="Arial"/>
              <a:ea typeface="Arial"/>
              <a:cs typeface="Arial"/>
              <a:sym typeface="Arial"/>
            </a:endParaRPr>
          </a:p>
        </p:txBody>
      </p:sp>
      <p:graphicFrame>
        <p:nvGraphicFramePr>
          <p:cNvPr id="8" name="Chart 7">
            <a:extLst>
              <a:ext uri="{FF2B5EF4-FFF2-40B4-BE49-F238E27FC236}">
                <a16:creationId xmlns:a16="http://schemas.microsoft.com/office/drawing/2014/main" id="{32B7DE20-ADDF-738A-4FEE-E8DB3F4D89B1}"/>
              </a:ext>
            </a:extLst>
          </p:cNvPr>
          <p:cNvGraphicFramePr/>
          <p:nvPr/>
        </p:nvGraphicFramePr>
        <p:xfrm>
          <a:off x="990600" y="1079499"/>
          <a:ext cx="15087600" cy="8559801"/>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9212870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0D2E87-2EA2-073D-130D-AEC0EBCFECDF}"/>
            </a:ext>
          </a:extLst>
        </p:cNvPr>
        <p:cNvGrpSpPr/>
        <p:nvPr/>
      </p:nvGrpSpPr>
      <p:grpSpPr>
        <a:xfrm>
          <a:off x="0" y="0"/>
          <a:ext cx="0" cy="0"/>
          <a:chOff x="0" y="0"/>
          <a:chExt cx="0" cy="0"/>
        </a:xfrm>
      </p:grpSpPr>
      <p:sp>
        <p:nvSpPr>
          <p:cNvPr id="10" name="Google Shape;103;g3a0c31a57f9_0_2">
            <a:extLst>
              <a:ext uri="{FF2B5EF4-FFF2-40B4-BE49-F238E27FC236}">
                <a16:creationId xmlns:a16="http://schemas.microsoft.com/office/drawing/2014/main" id="{AF9F85B5-8CF6-DB44-320F-37F6582C3FD2}"/>
              </a:ext>
            </a:extLst>
          </p:cNvPr>
          <p:cNvSpPr txBox="1">
            <a:spLocks/>
          </p:cNvSpPr>
          <p:nvPr/>
        </p:nvSpPr>
        <p:spPr>
          <a:xfrm>
            <a:off x="990600" y="322374"/>
            <a:ext cx="16687800" cy="794700"/>
          </a:xfrm>
          <a:prstGeom prst="rect">
            <a:avLst/>
          </a:prstGeom>
          <a:noFill/>
          <a:ln>
            <a:noFill/>
          </a:ln>
          <a:effectLst>
            <a:outerShdw blurRad="50800" dist="38100" dir="8100000" algn="tr" rotWithShape="0">
              <a:srgbClr val="000000">
                <a:alpha val="40000"/>
              </a:srgbClr>
            </a:outerShdw>
          </a:effectLst>
        </p:spPr>
        <p:txBody>
          <a:bodyPr spcFirstLastPara="1" wrap="square" lIns="91425" tIns="45700" rIns="91425" bIns="45700" anchor="b" anchorCtr="0">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90000"/>
              </a:lnSpc>
              <a:spcBef>
                <a:spcPts val="0"/>
              </a:spcBef>
              <a:buClr>
                <a:srgbClr val="002060"/>
              </a:buClr>
              <a:buSzPct val="100000"/>
              <a:buFont typeface="Libre Franklin Black"/>
              <a:buNone/>
            </a:pPr>
            <a:r>
              <a:rPr lang="en-US" sz="4800" b="1" i="1" dirty="0">
                <a:solidFill>
                  <a:srgbClr val="002060"/>
                </a:solidFill>
                <a:latin typeface="Libre Franklin Black"/>
                <a:ea typeface="Libre Franklin Black"/>
                <a:cs typeface="Libre Franklin Black"/>
                <a:sym typeface="Libre Franklin Black"/>
              </a:rPr>
              <a:t>Budget Utilization (Obligation &amp; Disbursement)</a:t>
            </a:r>
          </a:p>
        </p:txBody>
      </p:sp>
      <p:sp>
        <p:nvSpPr>
          <p:cNvPr id="13" name="Google Shape;106;g3a0c31a57f9_0_2">
            <a:extLst>
              <a:ext uri="{FF2B5EF4-FFF2-40B4-BE49-F238E27FC236}">
                <a16:creationId xmlns:a16="http://schemas.microsoft.com/office/drawing/2014/main" id="{FDCFFDEB-F939-6C5E-97C5-272365E04BCC}"/>
              </a:ext>
            </a:extLst>
          </p:cNvPr>
          <p:cNvSpPr/>
          <p:nvPr/>
        </p:nvSpPr>
        <p:spPr>
          <a:xfrm>
            <a:off x="990600" y="1063961"/>
            <a:ext cx="13637455" cy="11970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002060"/>
              </a:solidFill>
              <a:latin typeface="Arial"/>
              <a:ea typeface="Arial"/>
              <a:cs typeface="Arial"/>
              <a:sym typeface="Arial"/>
            </a:endParaRPr>
          </a:p>
        </p:txBody>
      </p:sp>
      <p:graphicFrame>
        <p:nvGraphicFramePr>
          <p:cNvPr id="3" name="Table 2">
            <a:extLst>
              <a:ext uri="{FF2B5EF4-FFF2-40B4-BE49-F238E27FC236}">
                <a16:creationId xmlns:a16="http://schemas.microsoft.com/office/drawing/2014/main" id="{890063B3-6BEF-4092-CCE1-E1305FBD8FCB}"/>
              </a:ext>
            </a:extLst>
          </p:cNvPr>
          <p:cNvGraphicFramePr>
            <a:graphicFrameLocks noGrp="1"/>
          </p:cNvGraphicFramePr>
          <p:nvPr/>
        </p:nvGraphicFramePr>
        <p:xfrm>
          <a:off x="457199" y="1977487"/>
          <a:ext cx="17373601" cy="7245552"/>
        </p:xfrm>
        <a:graphic>
          <a:graphicData uri="http://schemas.openxmlformats.org/drawingml/2006/table">
            <a:tbl>
              <a:tblPr firstRow="1" bandRow="1">
                <a:tableStyleId>{5C22544A-7EE6-4342-B048-85BDC9FD1C3A}</a:tableStyleId>
              </a:tblPr>
              <a:tblGrid>
                <a:gridCol w="4035435">
                  <a:extLst>
                    <a:ext uri="{9D8B030D-6E8A-4147-A177-3AD203B41FA5}">
                      <a16:colId xmlns:a16="http://schemas.microsoft.com/office/drawing/2014/main" val="327739404"/>
                    </a:ext>
                  </a:extLst>
                </a:gridCol>
                <a:gridCol w="6669083">
                  <a:extLst>
                    <a:ext uri="{9D8B030D-6E8A-4147-A177-3AD203B41FA5}">
                      <a16:colId xmlns:a16="http://schemas.microsoft.com/office/drawing/2014/main" val="1482614301"/>
                    </a:ext>
                  </a:extLst>
                </a:gridCol>
                <a:gridCol w="6669083">
                  <a:extLst>
                    <a:ext uri="{9D8B030D-6E8A-4147-A177-3AD203B41FA5}">
                      <a16:colId xmlns:a16="http://schemas.microsoft.com/office/drawing/2014/main" val="3727190227"/>
                    </a:ext>
                  </a:extLst>
                </a:gridCol>
              </a:tblGrid>
              <a:tr h="1811388">
                <a:tc gridSpan="3">
                  <a:txBody>
                    <a:bodyPr/>
                    <a:lstStyle/>
                    <a:p>
                      <a:pPr algn="ctr"/>
                      <a:r>
                        <a:rPr lang="en-US" sz="4800" dirty="0"/>
                        <a:t>SECOND QUARTER</a:t>
                      </a:r>
                    </a:p>
                  </a:txBody>
                  <a:tcPr anchor="ctr"/>
                </a:tc>
                <a:tc hMerge="1">
                  <a:txBody>
                    <a:bodyPr/>
                    <a:lstStyle/>
                    <a:p>
                      <a:endParaRPr lang="en-US" sz="3600" dirty="0"/>
                    </a:p>
                  </a:txBody>
                  <a:tcPr anchor="ctr"/>
                </a:tc>
                <a:tc hMerge="1">
                  <a:txBody>
                    <a:bodyPr/>
                    <a:lstStyle/>
                    <a:p>
                      <a:endParaRPr dirty="0"/>
                    </a:p>
                  </a:txBody>
                  <a:tcPr anchor="ctr"/>
                </a:tc>
                <a:extLst>
                  <a:ext uri="{0D108BD9-81ED-4DB2-BD59-A6C34878D82A}">
                    <a16:rowId xmlns:a16="http://schemas.microsoft.com/office/drawing/2014/main" val="2875160150"/>
                  </a:ext>
                </a:extLst>
              </a:tr>
              <a:tr h="1811388">
                <a:tc rowSpan="3">
                  <a:txBody>
                    <a:bodyPr/>
                    <a:lstStyle/>
                    <a:p>
                      <a:r>
                        <a:rPr lang="en-US" sz="4800" dirty="0"/>
                        <a:t>MOOE</a:t>
                      </a:r>
                    </a:p>
                    <a:p>
                      <a:r>
                        <a:rPr lang="en-US" sz="4800" dirty="0"/>
                        <a:t>MANTIBUGAO INTEGRATED SCHOOL</a:t>
                      </a:r>
                    </a:p>
                  </a:txBody>
                  <a:tcPr anchor="ctr">
                    <a:lnB w="12700" cap="flat" cmpd="sng" algn="ctr">
                      <a:solidFill>
                        <a:schemeClr val="tx1"/>
                      </a:solidFill>
                      <a:prstDash val="solid"/>
                      <a:round/>
                      <a:headEnd type="none" w="med" len="med"/>
                      <a:tailEnd type="none" w="med" len="med"/>
                    </a:lnB>
                  </a:tcPr>
                </a:tc>
                <a:tc>
                  <a:txBody>
                    <a:bodyPr/>
                    <a:lstStyle/>
                    <a:p>
                      <a:r>
                        <a:rPr lang="en-US" sz="4800" dirty="0"/>
                        <a:t>ALLOCATION</a:t>
                      </a:r>
                    </a:p>
                  </a:txBody>
                  <a:tcPr anchor="ctr"/>
                </a:tc>
                <a:tc>
                  <a:txBody>
                    <a:bodyPr/>
                    <a:lstStyle/>
                    <a:p>
                      <a:r>
                        <a:rPr lang="en-US" sz="4800" dirty="0"/>
                        <a:t>P230,768.11</a:t>
                      </a:r>
                    </a:p>
                  </a:txBody>
                  <a:tcPr anchor="ctr"/>
                </a:tc>
                <a:extLst>
                  <a:ext uri="{0D108BD9-81ED-4DB2-BD59-A6C34878D82A}">
                    <a16:rowId xmlns:a16="http://schemas.microsoft.com/office/drawing/2014/main" val="2215874867"/>
                  </a:ext>
                </a:extLst>
              </a:tr>
              <a:tr h="1811388">
                <a:tc vMerge="1">
                  <a:txBody>
                    <a:bodyPr/>
                    <a:lstStyle/>
                    <a:p>
                      <a:endParaRPr lang="en-US" dirty="0"/>
                    </a:p>
                  </a:txBody>
                  <a:tcPr/>
                </a:tc>
                <a:tc>
                  <a:txBody>
                    <a:bodyPr/>
                    <a:lstStyle/>
                    <a:p>
                      <a:r>
                        <a:rPr lang="en-US" sz="4800" dirty="0"/>
                        <a:t>LIQUIDATED</a:t>
                      </a:r>
                    </a:p>
                  </a:txBody>
                  <a:tcPr anchor="ctr"/>
                </a:tc>
                <a:tc>
                  <a:txBody>
                    <a:bodyPr/>
                    <a:lstStyle/>
                    <a:p>
                      <a:r>
                        <a:rPr lang="en-US" sz="4800" dirty="0"/>
                        <a:t>P227,622.22</a:t>
                      </a:r>
                    </a:p>
                  </a:txBody>
                  <a:tcPr anchor="ctr"/>
                </a:tc>
                <a:extLst>
                  <a:ext uri="{0D108BD9-81ED-4DB2-BD59-A6C34878D82A}">
                    <a16:rowId xmlns:a16="http://schemas.microsoft.com/office/drawing/2014/main" val="51365799"/>
                  </a:ext>
                </a:extLst>
              </a:tr>
              <a:tr h="1811388">
                <a:tc vMerge="1">
                  <a:txBody>
                    <a:bodyPr/>
                    <a:lstStyle/>
                    <a:p>
                      <a:endParaRPr lang="en-US" dirty="0"/>
                    </a:p>
                  </a:txBody>
                  <a:tcPr/>
                </a:tc>
                <a:tc>
                  <a:txBody>
                    <a:bodyPr/>
                    <a:lstStyle/>
                    <a:p>
                      <a:r>
                        <a:rPr lang="en-US" sz="4800" dirty="0"/>
                        <a:t>BALANCE FOWARDED</a:t>
                      </a:r>
                    </a:p>
                  </a:txBody>
                  <a:tcPr anchor="ctr">
                    <a:lnB w="12700" cap="flat" cmpd="sng" algn="ctr">
                      <a:solidFill>
                        <a:schemeClr val="tx1"/>
                      </a:solidFill>
                      <a:prstDash val="solid"/>
                      <a:round/>
                      <a:headEnd type="none" w="med" len="med"/>
                      <a:tailEnd type="none" w="med" len="med"/>
                    </a:lnB>
                  </a:tcPr>
                </a:tc>
                <a:tc>
                  <a:txBody>
                    <a:bodyPr/>
                    <a:lstStyle/>
                    <a:p>
                      <a:r>
                        <a:rPr lang="en-US" sz="4800" dirty="0"/>
                        <a:t>P3,245.89</a:t>
                      </a:r>
                    </a:p>
                  </a:txBody>
                  <a:tcPr anchor="ctr"/>
                </a:tc>
                <a:extLst>
                  <a:ext uri="{0D108BD9-81ED-4DB2-BD59-A6C34878D82A}">
                    <a16:rowId xmlns:a16="http://schemas.microsoft.com/office/drawing/2014/main" val="525261593"/>
                  </a:ext>
                </a:extLst>
              </a:tr>
            </a:tbl>
          </a:graphicData>
        </a:graphic>
      </p:graphicFrame>
    </p:spTree>
    <p:extLst>
      <p:ext uri="{BB962C8B-B14F-4D97-AF65-F5344CB8AC3E}">
        <p14:creationId xmlns:p14="http://schemas.microsoft.com/office/powerpoint/2010/main" val="5072730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10000"/>
            <a:lum/>
          </a:blip>
          <a:srcRect/>
          <a:stretch>
            <a:fillRect/>
          </a:stretch>
        </a:blipFill>
        <a:effectLst/>
      </p:bgPr>
    </p:bg>
    <p:spTree>
      <p:nvGrpSpPr>
        <p:cNvPr id="1" name="">
          <a:extLst>
            <a:ext uri="{FF2B5EF4-FFF2-40B4-BE49-F238E27FC236}">
              <a16:creationId xmlns:a16="http://schemas.microsoft.com/office/drawing/2014/main" id="{EE573243-FB3B-E2DA-C02A-96BC08DA90DD}"/>
            </a:ext>
          </a:extLst>
        </p:cNvPr>
        <p:cNvGrpSpPr/>
        <p:nvPr/>
      </p:nvGrpSpPr>
      <p:grpSpPr>
        <a:xfrm>
          <a:off x="0" y="0"/>
          <a:ext cx="0" cy="0"/>
          <a:chOff x="0" y="0"/>
          <a:chExt cx="0" cy="0"/>
        </a:xfrm>
      </p:grpSpPr>
      <p:sp>
        <p:nvSpPr>
          <p:cNvPr id="11" name="Google Shape;104;g3a0c31a57f9_0_2">
            <a:extLst>
              <a:ext uri="{FF2B5EF4-FFF2-40B4-BE49-F238E27FC236}">
                <a16:creationId xmlns:a16="http://schemas.microsoft.com/office/drawing/2014/main" id="{07D954F3-CAE3-60B3-EF35-D39F500191A8}"/>
              </a:ext>
            </a:extLst>
          </p:cNvPr>
          <p:cNvSpPr txBox="1">
            <a:spLocks/>
          </p:cNvSpPr>
          <p:nvPr/>
        </p:nvSpPr>
        <p:spPr>
          <a:xfrm>
            <a:off x="1066800" y="12309"/>
            <a:ext cx="10711200" cy="794700"/>
          </a:xfrm>
          <a:prstGeom prst="rect">
            <a:avLst/>
          </a:prstGeom>
          <a:noFill/>
          <a:ln>
            <a:noFill/>
          </a:ln>
        </p:spPr>
        <p:txBody>
          <a:bodyPr spcFirstLastPara="1" wrap="square" lIns="91425" tIns="45700" rIns="91425" bIns="45700" anchor="t" anchorCtr="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90000"/>
              </a:lnSpc>
              <a:spcBef>
                <a:spcPts val="1000"/>
              </a:spcBef>
              <a:buClr>
                <a:srgbClr val="002060"/>
              </a:buClr>
              <a:buSzPts val="2400"/>
              <a:buFont typeface="Arial" pitchFamily="34" charset="0"/>
              <a:buNone/>
            </a:pPr>
            <a:r>
              <a:rPr lang="en-US" sz="3400" b="1" dirty="0">
                <a:solidFill>
                  <a:srgbClr val="002060"/>
                </a:solidFill>
                <a:latin typeface="Libre Franklin"/>
                <a:ea typeface="Libre Franklin"/>
                <a:cs typeface="Libre Franklin"/>
                <a:sym typeface="Libre Franklin"/>
              </a:rPr>
              <a:t>Learners at Risk of Dropping Out</a:t>
            </a:r>
          </a:p>
        </p:txBody>
      </p:sp>
      <p:sp>
        <p:nvSpPr>
          <p:cNvPr id="12" name="Google Shape;105;g3a0c31a57f9_0_2">
            <a:extLst>
              <a:ext uri="{FF2B5EF4-FFF2-40B4-BE49-F238E27FC236}">
                <a16:creationId xmlns:a16="http://schemas.microsoft.com/office/drawing/2014/main" id="{B083D9D1-437E-8D90-4AE5-EBD5D08F8F19}"/>
              </a:ext>
            </a:extLst>
          </p:cNvPr>
          <p:cNvSpPr txBox="1">
            <a:spLocks noGrp="1"/>
          </p:cNvSpPr>
          <p:nvPr>
            <p:ph type="sldNum" idx="12"/>
          </p:nvPr>
        </p:nvSpPr>
        <p:spPr>
          <a:xfrm>
            <a:off x="10201653" y="6779697"/>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PH">
                <a:solidFill>
                  <a:schemeClr val="dk1"/>
                </a:solidFill>
              </a:rPr>
              <a:t>7</a:t>
            </a:fld>
            <a:endParaRPr>
              <a:solidFill>
                <a:schemeClr val="dk1"/>
              </a:solidFill>
            </a:endParaRPr>
          </a:p>
        </p:txBody>
      </p:sp>
      <p:sp>
        <p:nvSpPr>
          <p:cNvPr id="13" name="Google Shape;106;g3a0c31a57f9_0_2">
            <a:extLst>
              <a:ext uri="{FF2B5EF4-FFF2-40B4-BE49-F238E27FC236}">
                <a16:creationId xmlns:a16="http://schemas.microsoft.com/office/drawing/2014/main" id="{BA9D46AD-4597-CB55-D35B-D5FE17555F7E}"/>
              </a:ext>
            </a:extLst>
          </p:cNvPr>
          <p:cNvSpPr/>
          <p:nvPr/>
        </p:nvSpPr>
        <p:spPr>
          <a:xfrm>
            <a:off x="1066800" y="737409"/>
            <a:ext cx="9913800" cy="6960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002060"/>
              </a:solidFill>
              <a:latin typeface="Arial"/>
              <a:ea typeface="Arial"/>
              <a:cs typeface="Arial"/>
              <a:sym typeface="Arial"/>
            </a:endParaRPr>
          </a:p>
        </p:txBody>
      </p:sp>
      <p:sp>
        <p:nvSpPr>
          <p:cNvPr id="3" name="TextBox 2">
            <a:extLst>
              <a:ext uri="{FF2B5EF4-FFF2-40B4-BE49-F238E27FC236}">
                <a16:creationId xmlns:a16="http://schemas.microsoft.com/office/drawing/2014/main" id="{1BF016B2-602E-208C-D542-FDAEC3D4376C}"/>
              </a:ext>
            </a:extLst>
          </p:cNvPr>
          <p:cNvSpPr txBox="1"/>
          <p:nvPr/>
        </p:nvSpPr>
        <p:spPr>
          <a:xfrm>
            <a:off x="1066800" y="949496"/>
            <a:ext cx="11127545" cy="523220"/>
          </a:xfrm>
          <a:prstGeom prst="rect">
            <a:avLst/>
          </a:prstGeom>
          <a:noFill/>
        </p:spPr>
        <p:txBody>
          <a:bodyPr wrap="square">
            <a:spAutoFit/>
          </a:bodyPr>
          <a:lstStyle/>
          <a:p>
            <a:r>
              <a:rPr lang="en-PH" sz="2800" b="1" i="1" dirty="0">
                <a:effectLst/>
                <a:ea typeface="Calibri" panose="020F0502020204030204" pitchFamily="34" charset="0"/>
                <a:cs typeface="Times New Roman" panose="02020603050405020304" pitchFamily="18" charset="0"/>
              </a:rPr>
              <a:t>Elementary </a:t>
            </a:r>
            <a:r>
              <a:rPr lang="en-PH" sz="2800" i="1" dirty="0">
                <a:effectLst/>
                <a:ea typeface="Calibri" panose="020F0502020204030204" pitchFamily="34" charset="0"/>
                <a:cs typeface="Times New Roman" panose="02020603050405020304" pitchFamily="18" charset="0"/>
              </a:rPr>
              <a:t>(SY 2026-2027)</a:t>
            </a:r>
          </a:p>
        </p:txBody>
      </p:sp>
      <p:pic>
        <p:nvPicPr>
          <p:cNvPr id="9" name="Picture 8" descr="A collage of a school dropouts&#10;&#10;AI-generated content may be incorrect.">
            <a:extLst>
              <a:ext uri="{FF2B5EF4-FFF2-40B4-BE49-F238E27FC236}">
                <a16:creationId xmlns:a16="http://schemas.microsoft.com/office/drawing/2014/main" id="{E229EAC9-83DD-7742-6CB2-DE9FEB2BD396}"/>
              </a:ext>
            </a:extLst>
          </p:cNvPr>
          <p:cNvPicPr>
            <a:picLocks noChangeAspect="1"/>
          </p:cNvPicPr>
          <p:nvPr/>
        </p:nvPicPr>
        <p:blipFill>
          <a:blip r:embed="rId4">
            <a:extLst>
              <a:ext uri="{28A0092B-C50C-407E-A947-70E740481C1C}">
                <a14:useLocalDpi xmlns:a14="http://schemas.microsoft.com/office/drawing/2010/main" val="0"/>
              </a:ext>
            </a:extLst>
          </a:blip>
          <a:srcRect t="16913" r="50644" b="6863"/>
          <a:stretch>
            <a:fillRect/>
          </a:stretch>
        </p:blipFill>
        <p:spPr>
          <a:xfrm>
            <a:off x="10313894" y="1615202"/>
            <a:ext cx="7221071" cy="7434669"/>
          </a:xfrm>
          <a:prstGeom prst="rect">
            <a:avLst/>
          </a:prstGeom>
        </p:spPr>
      </p:pic>
      <p:sp>
        <p:nvSpPr>
          <p:cNvPr id="10" name="TextBox 9">
            <a:extLst>
              <a:ext uri="{FF2B5EF4-FFF2-40B4-BE49-F238E27FC236}">
                <a16:creationId xmlns:a16="http://schemas.microsoft.com/office/drawing/2014/main" id="{AE08B173-E95C-2525-BD36-0C26E2AED347}"/>
              </a:ext>
            </a:extLst>
          </p:cNvPr>
          <p:cNvSpPr txBox="1"/>
          <p:nvPr/>
        </p:nvSpPr>
        <p:spPr>
          <a:xfrm>
            <a:off x="3496236" y="2102580"/>
            <a:ext cx="1694329" cy="1323439"/>
          </a:xfrm>
          <a:prstGeom prst="rect">
            <a:avLst/>
          </a:prstGeom>
          <a:solidFill>
            <a:srgbClr val="FF0000"/>
          </a:solidFill>
        </p:spPr>
        <p:txBody>
          <a:bodyPr wrap="square" rtlCol="0">
            <a:spAutoFit/>
          </a:bodyPr>
          <a:lstStyle/>
          <a:p>
            <a:pPr algn="ctr"/>
            <a:r>
              <a:rPr lang="en-US" sz="8000" dirty="0">
                <a:solidFill>
                  <a:schemeClr val="bg1"/>
                </a:solidFill>
              </a:rPr>
              <a:t>13</a:t>
            </a:r>
          </a:p>
        </p:txBody>
      </p:sp>
      <p:sp>
        <p:nvSpPr>
          <p:cNvPr id="15" name="TextBox 14">
            <a:extLst>
              <a:ext uri="{FF2B5EF4-FFF2-40B4-BE49-F238E27FC236}">
                <a16:creationId xmlns:a16="http://schemas.microsoft.com/office/drawing/2014/main" id="{60D0F737-C2B8-AACE-425A-78762B91AA5E}"/>
              </a:ext>
            </a:extLst>
          </p:cNvPr>
          <p:cNvSpPr txBox="1"/>
          <p:nvPr/>
        </p:nvSpPr>
        <p:spPr>
          <a:xfrm>
            <a:off x="363071" y="3966882"/>
            <a:ext cx="9359153" cy="4708981"/>
          </a:xfrm>
          <a:prstGeom prst="rect">
            <a:avLst/>
          </a:prstGeom>
          <a:noFill/>
        </p:spPr>
        <p:txBody>
          <a:bodyPr wrap="square" rtlCol="0">
            <a:spAutoFit/>
          </a:bodyPr>
          <a:lstStyle/>
          <a:p>
            <a:r>
              <a:rPr lang="en-US" sz="2000" dirty="0"/>
              <a:t>1. What programs, interventions, or initiatives have been implemented in your school to prevent and reduce learner dropouts?</a:t>
            </a:r>
          </a:p>
          <a:p>
            <a:endParaRPr lang="en-US" sz="2000" dirty="0"/>
          </a:p>
          <a:p>
            <a:r>
              <a:rPr lang="en-US" sz="2000" dirty="0"/>
              <a:t>2. If the school has a high number of  Learners at Risk of Dropping Out:</a:t>
            </a:r>
          </a:p>
          <a:p>
            <a:pPr marL="342900" indent="-342900">
              <a:buFont typeface="Wingdings" panose="05000000000000000000" pitchFamily="2" charset="2"/>
              <a:buChar char="q"/>
            </a:pPr>
            <a:r>
              <a:rPr lang="en-US" sz="2000" dirty="0"/>
              <a:t>What are the key limitations, gaps, or challenges affecting the effectiveness of these programs?</a:t>
            </a:r>
          </a:p>
          <a:p>
            <a:pPr marL="342900" indent="-342900">
              <a:buFont typeface="Wingdings" panose="05000000000000000000" pitchFamily="2" charset="2"/>
              <a:buChar char="q"/>
            </a:pPr>
            <a:r>
              <a:rPr lang="en-US" sz="2000" dirty="0"/>
              <a:t>Which programs or interventions need to be strengthened, improved, or redesigned?</a:t>
            </a:r>
          </a:p>
          <a:p>
            <a:pPr marL="342900" indent="-342900">
              <a:buFont typeface="Wingdings" panose="05000000000000000000" pitchFamily="2" charset="2"/>
              <a:buChar char="q"/>
            </a:pPr>
            <a:r>
              <a:rPr lang="en-US" sz="2000" dirty="0"/>
              <a:t>What additional support or resources are needed to make these interventions more effective?</a:t>
            </a:r>
          </a:p>
          <a:p>
            <a:endParaRPr lang="en-US" sz="2000" dirty="0"/>
          </a:p>
          <a:p>
            <a:r>
              <a:rPr lang="en-US" sz="2000" dirty="0"/>
              <a:t>3. If the school has zero or very few Learners at Risk of Dropping Out:</a:t>
            </a:r>
          </a:p>
          <a:p>
            <a:pPr marL="342900" indent="-342900">
              <a:buFont typeface="Wingdings" panose="05000000000000000000" pitchFamily="2" charset="2"/>
              <a:buChar char="q"/>
            </a:pPr>
            <a:r>
              <a:rPr lang="en-US" sz="2000" dirty="0"/>
              <a:t>What are the key factors or elements that contributed to the success of your dropout-prevention programs?</a:t>
            </a:r>
          </a:p>
          <a:p>
            <a:pPr marL="342900" indent="-342900">
              <a:buFont typeface="Wingdings" panose="05000000000000000000" pitchFamily="2" charset="2"/>
              <a:buChar char="q"/>
            </a:pPr>
            <a:r>
              <a:rPr lang="en-US" sz="2000" dirty="0"/>
              <a:t>What best practices, strategies, or interventions have worked particularly well?</a:t>
            </a:r>
          </a:p>
          <a:p>
            <a:pPr marL="342900" indent="-342900">
              <a:buFont typeface="Wingdings" panose="05000000000000000000" pitchFamily="2" charset="2"/>
              <a:buChar char="q"/>
            </a:pPr>
            <a:r>
              <a:rPr lang="en-US" sz="2000" dirty="0"/>
              <a:t>Which of these practices can be sustained, replicated, or adopted by other schools?</a:t>
            </a:r>
          </a:p>
        </p:txBody>
      </p:sp>
    </p:spTree>
    <p:extLst>
      <p:ext uri="{BB962C8B-B14F-4D97-AF65-F5344CB8AC3E}">
        <p14:creationId xmlns:p14="http://schemas.microsoft.com/office/powerpoint/2010/main" val="10169669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2FBC83-FF2F-4B87-98FE-3D5987E0FF30}"/>
              </a:ext>
            </a:extLst>
          </p:cNvPr>
          <p:cNvSpPr>
            <a:spLocks noGrp="1"/>
          </p:cNvSpPr>
          <p:nvPr>
            <p:ph type="title"/>
          </p:nvPr>
        </p:nvSpPr>
        <p:spPr>
          <a:xfrm>
            <a:off x="457200" y="274638"/>
            <a:ext cx="16672560" cy="1143000"/>
          </a:xfrm>
        </p:spPr>
        <p:txBody>
          <a:bodyPr>
            <a:normAutofit fontScale="90000"/>
          </a:bodyPr>
          <a:lstStyle/>
          <a:p>
            <a:pPr lvl="0">
              <a:spcBef>
                <a:spcPts val="0"/>
              </a:spcBef>
            </a:pPr>
            <a:r>
              <a:rPr lang="en-US" sz="3100" dirty="0">
                <a:solidFill>
                  <a:prstClr val="black"/>
                </a:solidFill>
                <a:ea typeface="+mn-ea"/>
                <a:cs typeface="+mn-cs"/>
              </a:rPr>
              <a:t>What programs, interventions, or initiatives have been implemented in your school to prevent and reduce learner dropouts?</a:t>
            </a:r>
            <a:br>
              <a:rPr lang="en-US" sz="3100" dirty="0">
                <a:solidFill>
                  <a:prstClr val="black"/>
                </a:solidFill>
                <a:ea typeface="+mn-ea"/>
                <a:cs typeface="+mn-cs"/>
              </a:rPr>
            </a:br>
            <a:endParaRPr lang="en-PH" sz="3100" dirty="0"/>
          </a:p>
        </p:txBody>
      </p:sp>
      <p:sp>
        <p:nvSpPr>
          <p:cNvPr id="3" name="Content Placeholder 2">
            <a:extLst>
              <a:ext uri="{FF2B5EF4-FFF2-40B4-BE49-F238E27FC236}">
                <a16:creationId xmlns:a16="http://schemas.microsoft.com/office/drawing/2014/main" id="{D9CCA147-FB53-4F53-BDCD-4B9095B43990}"/>
              </a:ext>
            </a:extLst>
          </p:cNvPr>
          <p:cNvSpPr>
            <a:spLocks noGrp="1"/>
          </p:cNvSpPr>
          <p:nvPr>
            <p:ph idx="1"/>
          </p:nvPr>
        </p:nvSpPr>
        <p:spPr>
          <a:xfrm>
            <a:off x="914400" y="1311276"/>
            <a:ext cx="16672560" cy="8350884"/>
          </a:xfrm>
        </p:spPr>
        <p:txBody>
          <a:bodyPr>
            <a:normAutofit/>
          </a:bodyPr>
          <a:lstStyle/>
          <a:p>
            <a:r>
              <a:rPr lang="en-PH" sz="4000" dirty="0"/>
              <a:t>Project KEEPS (Keeping Every Elementary Pupil in School) To reduce the occurrence of learners drop- Outs and irregular attendance due to family related concerns, less parental monitoring and academic and behavioral difficulties</a:t>
            </a:r>
          </a:p>
          <a:p>
            <a:endParaRPr lang="en-PH" sz="4000" dirty="0"/>
          </a:p>
          <a:p>
            <a:r>
              <a:rPr lang="en-PH" sz="4000" dirty="0"/>
              <a:t>Project AAKAY (</a:t>
            </a:r>
            <a:r>
              <a:rPr lang="en-PH" sz="4000" dirty="0" err="1"/>
              <a:t>Alalay</a:t>
            </a:r>
            <a:r>
              <a:rPr lang="en-PH" sz="4000" dirty="0"/>
              <a:t> </a:t>
            </a:r>
            <a:r>
              <a:rPr lang="en-PH" sz="4000" dirty="0" err="1"/>
              <a:t>sa</a:t>
            </a:r>
            <a:r>
              <a:rPr lang="en-PH" sz="4000" dirty="0"/>
              <a:t> Kabataan para </a:t>
            </a:r>
            <a:r>
              <a:rPr lang="en-PH" sz="4000" dirty="0" err="1"/>
              <a:t>sa</a:t>
            </a:r>
            <a:r>
              <a:rPr lang="en-PH" sz="4000" dirty="0"/>
              <a:t> Aral at </a:t>
            </a:r>
            <a:r>
              <a:rPr lang="en-PH" sz="4000" dirty="0" err="1"/>
              <a:t>Yaman</a:t>
            </a:r>
            <a:r>
              <a:rPr lang="en-PH" sz="4000" dirty="0"/>
              <a:t>)To reduce the number of school leavers</a:t>
            </a:r>
          </a:p>
          <a:p>
            <a:endParaRPr lang="en-PH" sz="4000" dirty="0"/>
          </a:p>
          <a:p>
            <a:r>
              <a:rPr lang="en-PH" sz="4000" dirty="0"/>
              <a:t>Project ACCESS ( Addressing Distance Constraints, Child Labor Involvement, and Caretaking Duties among Learners) </a:t>
            </a:r>
            <a:r>
              <a:rPr lang="en-PH" sz="4000" dirty="0" err="1"/>
              <a:t>Hatid</a:t>
            </a:r>
            <a:r>
              <a:rPr lang="en-PH" sz="4000" dirty="0"/>
              <a:t>- </a:t>
            </a:r>
            <a:r>
              <a:rPr lang="en-PH" sz="4000" dirty="0" err="1"/>
              <a:t>sundo</a:t>
            </a:r>
            <a:r>
              <a:rPr lang="en-PH" sz="4000" dirty="0"/>
              <a:t> ng </a:t>
            </a:r>
            <a:r>
              <a:rPr lang="en-PH" sz="4000" dirty="0" err="1"/>
              <a:t>mga</a:t>
            </a:r>
            <a:r>
              <a:rPr lang="en-PH" sz="4000" dirty="0"/>
              <a:t> mag-</a:t>
            </a:r>
            <a:r>
              <a:rPr lang="en-PH" sz="4000" dirty="0" err="1"/>
              <a:t>aaral</a:t>
            </a:r>
            <a:r>
              <a:rPr lang="en-PH" sz="4000" dirty="0"/>
              <a:t> </a:t>
            </a:r>
            <a:r>
              <a:rPr lang="en-PH" sz="4000" dirty="0" err="1"/>
              <a:t>na</a:t>
            </a:r>
            <a:r>
              <a:rPr lang="en-PH" sz="4000" dirty="0"/>
              <a:t> </a:t>
            </a:r>
            <a:r>
              <a:rPr lang="en-PH" sz="4000" dirty="0" err="1"/>
              <a:t>nasa</a:t>
            </a:r>
            <a:r>
              <a:rPr lang="en-PH" sz="4000" dirty="0"/>
              <a:t> </a:t>
            </a:r>
            <a:r>
              <a:rPr lang="en-PH" sz="4000" dirty="0" err="1"/>
              <a:t>malayo</a:t>
            </a:r>
            <a:r>
              <a:rPr lang="en-PH" sz="4000" dirty="0"/>
              <a:t> Barangay assisted transportation of learners, commitment to parents and provision of learning packets </a:t>
            </a:r>
          </a:p>
        </p:txBody>
      </p:sp>
    </p:spTree>
    <p:extLst>
      <p:ext uri="{BB962C8B-B14F-4D97-AF65-F5344CB8AC3E}">
        <p14:creationId xmlns:p14="http://schemas.microsoft.com/office/powerpoint/2010/main" val="954217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4F1B17-8B65-47D5-AF57-D57CBAA83E30}"/>
              </a:ext>
            </a:extLst>
          </p:cNvPr>
          <p:cNvSpPr>
            <a:spLocks noGrp="1"/>
          </p:cNvSpPr>
          <p:nvPr>
            <p:ph type="title"/>
          </p:nvPr>
        </p:nvSpPr>
        <p:spPr>
          <a:xfrm>
            <a:off x="457200" y="274638"/>
            <a:ext cx="16718280" cy="1980882"/>
          </a:xfrm>
        </p:spPr>
        <p:txBody>
          <a:bodyPr>
            <a:normAutofit fontScale="90000"/>
          </a:bodyPr>
          <a:lstStyle/>
          <a:p>
            <a:pPr lvl="0">
              <a:spcBef>
                <a:spcPts val="0"/>
              </a:spcBef>
            </a:pPr>
            <a:r>
              <a:rPr lang="en-US" sz="2000" dirty="0">
                <a:solidFill>
                  <a:prstClr val="black"/>
                </a:solidFill>
                <a:ea typeface="+mn-ea"/>
                <a:cs typeface="+mn-cs"/>
              </a:rPr>
              <a:t>2</a:t>
            </a:r>
            <a:r>
              <a:rPr lang="en-US" sz="3100" dirty="0">
                <a:solidFill>
                  <a:prstClr val="black"/>
                </a:solidFill>
                <a:ea typeface="+mn-ea"/>
                <a:cs typeface="+mn-cs"/>
              </a:rPr>
              <a:t>. If the school has a high number of  Learners at Risk of Dropping Out:</a:t>
            </a:r>
            <a:br>
              <a:rPr lang="en-US" sz="3100" dirty="0">
                <a:solidFill>
                  <a:prstClr val="black"/>
                </a:solidFill>
                <a:ea typeface="+mn-ea"/>
                <a:cs typeface="+mn-cs"/>
              </a:rPr>
            </a:br>
            <a:r>
              <a:rPr lang="en-US" sz="3100" dirty="0">
                <a:solidFill>
                  <a:prstClr val="black"/>
                </a:solidFill>
                <a:ea typeface="+mn-ea"/>
                <a:cs typeface="+mn-cs"/>
              </a:rPr>
              <a:t>What are the key limitations, gaps, or challenges affecting the effectiveness of these programs?</a:t>
            </a:r>
            <a:br>
              <a:rPr lang="en-US" sz="3100" dirty="0">
                <a:solidFill>
                  <a:prstClr val="black"/>
                </a:solidFill>
                <a:ea typeface="+mn-ea"/>
                <a:cs typeface="+mn-cs"/>
              </a:rPr>
            </a:br>
            <a:r>
              <a:rPr lang="en-US" sz="3100" dirty="0">
                <a:solidFill>
                  <a:prstClr val="black"/>
                </a:solidFill>
                <a:ea typeface="+mn-ea"/>
                <a:cs typeface="+mn-cs"/>
              </a:rPr>
              <a:t>Which programs or interventions need to be strengthened, improved, or redesigned?</a:t>
            </a:r>
            <a:br>
              <a:rPr lang="en-US" sz="3100" dirty="0">
                <a:solidFill>
                  <a:prstClr val="black"/>
                </a:solidFill>
                <a:ea typeface="+mn-ea"/>
                <a:cs typeface="+mn-cs"/>
              </a:rPr>
            </a:br>
            <a:r>
              <a:rPr lang="en-US" sz="3100" dirty="0">
                <a:solidFill>
                  <a:prstClr val="black"/>
                </a:solidFill>
                <a:ea typeface="+mn-ea"/>
                <a:cs typeface="+mn-cs"/>
              </a:rPr>
              <a:t>What additional support or resources are needed to make these interventions more effective?</a:t>
            </a:r>
            <a:br>
              <a:rPr lang="en-US" sz="3100" dirty="0">
                <a:solidFill>
                  <a:prstClr val="black"/>
                </a:solidFill>
                <a:ea typeface="+mn-ea"/>
                <a:cs typeface="+mn-cs"/>
              </a:rPr>
            </a:br>
            <a:endParaRPr lang="en-PH" sz="3100" dirty="0"/>
          </a:p>
        </p:txBody>
      </p:sp>
      <p:sp>
        <p:nvSpPr>
          <p:cNvPr id="5" name="Rectangle 1">
            <a:extLst>
              <a:ext uri="{FF2B5EF4-FFF2-40B4-BE49-F238E27FC236}">
                <a16:creationId xmlns:a16="http://schemas.microsoft.com/office/drawing/2014/main" id="{13EE1420-40F3-4B78-AD0D-F40D99C6FE09}"/>
              </a:ext>
            </a:extLst>
          </p:cNvPr>
          <p:cNvSpPr>
            <a:spLocks noGrp="1" noChangeArrowheads="1"/>
          </p:cNvSpPr>
          <p:nvPr>
            <p:ph idx="1"/>
          </p:nvPr>
        </p:nvSpPr>
        <p:spPr bwMode="auto">
          <a:xfrm>
            <a:off x="883920" y="3080224"/>
            <a:ext cx="12573000"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None/>
              <a:tabLst/>
            </a:pPr>
            <a:r>
              <a:rPr kumimoji="0" lang="en-US" altLang="en-US" sz="4000" b="1" i="0" u="none" strike="noStrike" cap="none" normalizeH="0" baseline="0" dirty="0">
                <a:ln>
                  <a:noFill/>
                </a:ln>
                <a:solidFill>
                  <a:schemeClr val="tx1"/>
                </a:solidFill>
                <a:effectLst/>
                <a:latin typeface="Arial" panose="020B0604020202020204" pitchFamily="34" charset="0"/>
              </a:rPr>
              <a:t>Monitoring systems</a:t>
            </a:r>
          </a:p>
          <a:p>
            <a:pPr marL="0" marR="0" lvl="0" indent="0" algn="l" defTabSz="914400" rtl="0" eaLnBrk="0" fontAlgn="base" latinLnBrk="0" hangingPunct="0">
              <a:lnSpc>
                <a:spcPct val="100000"/>
              </a:lnSpc>
              <a:spcBef>
                <a:spcPct val="0"/>
              </a:spcBef>
              <a:spcAft>
                <a:spcPct val="0"/>
              </a:spcAft>
              <a:buClrTx/>
              <a:buSzTx/>
              <a:buNone/>
              <a:tabLst/>
            </a:pPr>
            <a:endParaRPr lang="en-US" altLang="en-US" sz="4000"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None/>
              <a:tabLst/>
            </a:pPr>
            <a:r>
              <a:rPr kumimoji="0" lang="en-US" altLang="en-US" sz="4000" b="1" i="0" u="none" strike="noStrike" cap="none" normalizeH="0" baseline="0" dirty="0">
                <a:ln>
                  <a:noFill/>
                </a:ln>
                <a:solidFill>
                  <a:schemeClr val="tx1"/>
                </a:solidFill>
                <a:effectLst/>
                <a:latin typeface="Arial" panose="020B0604020202020204" pitchFamily="34" charset="0"/>
              </a:rPr>
              <a:t>Limited teacher capacity</a:t>
            </a: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40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None/>
              <a:tabLst/>
            </a:pPr>
            <a:r>
              <a:rPr kumimoji="0" lang="en-US" altLang="en-US" sz="4000" b="1" i="0" u="none" strike="noStrike" cap="none" normalizeH="0" baseline="0" dirty="0">
                <a:ln>
                  <a:noFill/>
                </a:ln>
                <a:solidFill>
                  <a:schemeClr val="tx1"/>
                </a:solidFill>
                <a:effectLst/>
                <a:latin typeface="Arial" panose="020B0604020202020204" pitchFamily="34" charset="0"/>
              </a:rPr>
              <a:t>Low parental involvement</a:t>
            </a: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40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None/>
              <a:tabLst/>
            </a:pPr>
            <a:r>
              <a:rPr kumimoji="0" lang="en-US" altLang="en-US" sz="4000" b="1" i="0" u="none" strike="noStrike" cap="none" normalizeH="0" baseline="0" dirty="0">
                <a:ln>
                  <a:noFill/>
                </a:ln>
                <a:solidFill>
                  <a:schemeClr val="tx1"/>
                </a:solidFill>
                <a:effectLst/>
                <a:latin typeface="Arial" panose="020B0604020202020204" pitchFamily="34" charset="0"/>
              </a:rPr>
              <a:t>Socio-economic barriers</a:t>
            </a:r>
            <a:endParaRPr kumimoji="0" lang="en-US" altLang="en-US" sz="40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2832494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10000"/>
            <a:lum/>
          </a:blip>
          <a:srcRect/>
          <a:stretch>
            <a:fillRect/>
          </a:stretch>
        </a:blipFill>
        <a:effectLst/>
      </p:bgPr>
    </p:bg>
    <p:spTree>
      <p:nvGrpSpPr>
        <p:cNvPr id="1" name="">
          <a:extLst>
            <a:ext uri="{FF2B5EF4-FFF2-40B4-BE49-F238E27FC236}">
              <a16:creationId xmlns:a16="http://schemas.microsoft.com/office/drawing/2014/main" id="{BC9F809B-5D3B-D5A3-09D2-E5B6542845F2}"/>
            </a:ext>
          </a:extLst>
        </p:cNvPr>
        <p:cNvGrpSpPr/>
        <p:nvPr/>
      </p:nvGrpSpPr>
      <p:grpSpPr>
        <a:xfrm>
          <a:off x="0" y="0"/>
          <a:ext cx="0" cy="0"/>
          <a:chOff x="0" y="0"/>
          <a:chExt cx="0" cy="0"/>
        </a:xfrm>
      </p:grpSpPr>
      <p:sp>
        <p:nvSpPr>
          <p:cNvPr id="11" name="Google Shape;104;g3a0c31a57f9_0_2">
            <a:extLst>
              <a:ext uri="{FF2B5EF4-FFF2-40B4-BE49-F238E27FC236}">
                <a16:creationId xmlns:a16="http://schemas.microsoft.com/office/drawing/2014/main" id="{C3A1B25F-ABD4-0516-C28C-9D7F898AFF6F}"/>
              </a:ext>
            </a:extLst>
          </p:cNvPr>
          <p:cNvSpPr txBox="1">
            <a:spLocks/>
          </p:cNvSpPr>
          <p:nvPr/>
        </p:nvSpPr>
        <p:spPr>
          <a:xfrm>
            <a:off x="1066800" y="12309"/>
            <a:ext cx="10711200" cy="794700"/>
          </a:xfrm>
          <a:prstGeom prst="rect">
            <a:avLst/>
          </a:prstGeom>
          <a:noFill/>
          <a:ln>
            <a:noFill/>
          </a:ln>
        </p:spPr>
        <p:txBody>
          <a:bodyPr spcFirstLastPara="1" wrap="square" lIns="91425" tIns="45700" rIns="91425" bIns="45700" anchor="t" anchorCtr="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90000"/>
              </a:lnSpc>
              <a:spcBef>
                <a:spcPts val="1000"/>
              </a:spcBef>
              <a:buClr>
                <a:srgbClr val="002060"/>
              </a:buClr>
              <a:buSzPts val="2400"/>
              <a:buFont typeface="Arial" pitchFamily="34" charset="0"/>
              <a:buNone/>
            </a:pPr>
            <a:r>
              <a:rPr lang="en-US" sz="3400" b="1" dirty="0">
                <a:solidFill>
                  <a:srgbClr val="002060"/>
                </a:solidFill>
                <a:latin typeface="Libre Franklin"/>
                <a:ea typeface="Libre Franklin"/>
                <a:cs typeface="Libre Franklin"/>
                <a:sym typeface="Libre Franklin"/>
              </a:rPr>
              <a:t>Learners at Risk of Dropping Out</a:t>
            </a:r>
          </a:p>
        </p:txBody>
      </p:sp>
      <p:sp>
        <p:nvSpPr>
          <p:cNvPr id="12" name="Google Shape;105;g3a0c31a57f9_0_2">
            <a:extLst>
              <a:ext uri="{FF2B5EF4-FFF2-40B4-BE49-F238E27FC236}">
                <a16:creationId xmlns:a16="http://schemas.microsoft.com/office/drawing/2014/main" id="{2A669A91-A202-C9B3-8791-9C26092A1F5F}"/>
              </a:ext>
            </a:extLst>
          </p:cNvPr>
          <p:cNvSpPr txBox="1">
            <a:spLocks noGrp="1"/>
          </p:cNvSpPr>
          <p:nvPr>
            <p:ph type="sldNum" idx="12"/>
          </p:nvPr>
        </p:nvSpPr>
        <p:spPr>
          <a:xfrm>
            <a:off x="10201653" y="6779697"/>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PH">
                <a:solidFill>
                  <a:schemeClr val="dk1"/>
                </a:solidFill>
              </a:rPr>
              <a:t>10</a:t>
            </a:fld>
            <a:endParaRPr>
              <a:solidFill>
                <a:schemeClr val="dk1"/>
              </a:solidFill>
            </a:endParaRPr>
          </a:p>
        </p:txBody>
      </p:sp>
      <p:sp>
        <p:nvSpPr>
          <p:cNvPr id="13" name="Google Shape;106;g3a0c31a57f9_0_2">
            <a:extLst>
              <a:ext uri="{FF2B5EF4-FFF2-40B4-BE49-F238E27FC236}">
                <a16:creationId xmlns:a16="http://schemas.microsoft.com/office/drawing/2014/main" id="{04FCB9D6-0E25-F6B6-5035-A035208FABC6}"/>
              </a:ext>
            </a:extLst>
          </p:cNvPr>
          <p:cNvSpPr/>
          <p:nvPr/>
        </p:nvSpPr>
        <p:spPr>
          <a:xfrm>
            <a:off x="1066800" y="737409"/>
            <a:ext cx="9913800" cy="6960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002060"/>
              </a:solidFill>
              <a:latin typeface="Arial"/>
              <a:ea typeface="Arial"/>
              <a:cs typeface="Arial"/>
              <a:sym typeface="Arial"/>
            </a:endParaRPr>
          </a:p>
        </p:txBody>
      </p:sp>
      <p:sp>
        <p:nvSpPr>
          <p:cNvPr id="3" name="TextBox 2">
            <a:extLst>
              <a:ext uri="{FF2B5EF4-FFF2-40B4-BE49-F238E27FC236}">
                <a16:creationId xmlns:a16="http://schemas.microsoft.com/office/drawing/2014/main" id="{492114F6-47D3-F363-188F-698B3FDEC40E}"/>
              </a:ext>
            </a:extLst>
          </p:cNvPr>
          <p:cNvSpPr txBox="1"/>
          <p:nvPr/>
        </p:nvSpPr>
        <p:spPr>
          <a:xfrm>
            <a:off x="1066800" y="949496"/>
            <a:ext cx="11127545" cy="523220"/>
          </a:xfrm>
          <a:prstGeom prst="rect">
            <a:avLst/>
          </a:prstGeom>
          <a:noFill/>
        </p:spPr>
        <p:txBody>
          <a:bodyPr wrap="square">
            <a:spAutoFit/>
          </a:bodyPr>
          <a:lstStyle/>
          <a:p>
            <a:r>
              <a:rPr lang="en-PH" sz="2800" b="1" i="1" dirty="0">
                <a:ea typeface="Calibri" panose="020F0502020204030204" pitchFamily="34" charset="0"/>
                <a:cs typeface="Times New Roman" panose="02020603050405020304" pitchFamily="18" charset="0"/>
              </a:rPr>
              <a:t>Secondary</a:t>
            </a:r>
            <a:r>
              <a:rPr lang="en-PH" sz="2800" b="1" i="1" dirty="0">
                <a:effectLst/>
                <a:ea typeface="Calibri" panose="020F0502020204030204" pitchFamily="34" charset="0"/>
                <a:cs typeface="Times New Roman" panose="02020603050405020304" pitchFamily="18" charset="0"/>
              </a:rPr>
              <a:t> </a:t>
            </a:r>
            <a:r>
              <a:rPr lang="en-PH" sz="2800" i="1" dirty="0">
                <a:effectLst/>
                <a:ea typeface="Calibri" panose="020F0502020204030204" pitchFamily="34" charset="0"/>
                <a:cs typeface="Times New Roman" panose="02020603050405020304" pitchFamily="18" charset="0"/>
              </a:rPr>
              <a:t>(SY 2026-2027)</a:t>
            </a:r>
          </a:p>
        </p:txBody>
      </p:sp>
      <p:sp>
        <p:nvSpPr>
          <p:cNvPr id="10" name="TextBox 9">
            <a:extLst>
              <a:ext uri="{FF2B5EF4-FFF2-40B4-BE49-F238E27FC236}">
                <a16:creationId xmlns:a16="http://schemas.microsoft.com/office/drawing/2014/main" id="{5CD918E3-30C8-2A75-472A-87D621418FC6}"/>
              </a:ext>
            </a:extLst>
          </p:cNvPr>
          <p:cNvSpPr txBox="1"/>
          <p:nvPr/>
        </p:nvSpPr>
        <p:spPr>
          <a:xfrm>
            <a:off x="11778000" y="1472716"/>
            <a:ext cx="1694329" cy="1323439"/>
          </a:xfrm>
          <a:prstGeom prst="rect">
            <a:avLst/>
          </a:prstGeom>
          <a:solidFill>
            <a:srgbClr val="FF0000"/>
          </a:solidFill>
        </p:spPr>
        <p:txBody>
          <a:bodyPr wrap="square" rtlCol="0">
            <a:spAutoFit/>
          </a:bodyPr>
          <a:lstStyle/>
          <a:p>
            <a:pPr algn="ctr"/>
            <a:r>
              <a:rPr lang="en-US" sz="8000" dirty="0">
                <a:solidFill>
                  <a:schemeClr val="bg1"/>
                </a:solidFill>
              </a:rPr>
              <a:t>13</a:t>
            </a:r>
          </a:p>
        </p:txBody>
      </p:sp>
      <p:pic>
        <p:nvPicPr>
          <p:cNvPr id="2" name="Picture 1" descr="A collage of a school dropouts&#10;&#10;AI-generated content may be incorrect.">
            <a:extLst>
              <a:ext uri="{FF2B5EF4-FFF2-40B4-BE49-F238E27FC236}">
                <a16:creationId xmlns:a16="http://schemas.microsoft.com/office/drawing/2014/main" id="{66BBD47F-84C3-A2C5-CFA3-46B83702C684}"/>
              </a:ext>
            </a:extLst>
          </p:cNvPr>
          <p:cNvPicPr>
            <a:picLocks noChangeAspect="1"/>
          </p:cNvPicPr>
          <p:nvPr/>
        </p:nvPicPr>
        <p:blipFill>
          <a:blip r:embed="rId4">
            <a:extLst>
              <a:ext uri="{28A0092B-C50C-407E-A947-70E740481C1C}">
                <a14:useLocalDpi xmlns:a14="http://schemas.microsoft.com/office/drawing/2010/main" val="0"/>
              </a:ext>
            </a:extLst>
          </a:blip>
          <a:srcRect l="49265" t="17103" r="-1" b="7713"/>
          <a:stretch>
            <a:fillRect/>
          </a:stretch>
        </p:blipFill>
        <p:spPr>
          <a:xfrm>
            <a:off x="1066800" y="2285999"/>
            <a:ext cx="7422776" cy="7333083"/>
          </a:xfrm>
          <a:prstGeom prst="rect">
            <a:avLst/>
          </a:prstGeom>
        </p:spPr>
      </p:pic>
      <p:sp>
        <p:nvSpPr>
          <p:cNvPr id="6" name="TextBox 5">
            <a:extLst>
              <a:ext uri="{FF2B5EF4-FFF2-40B4-BE49-F238E27FC236}">
                <a16:creationId xmlns:a16="http://schemas.microsoft.com/office/drawing/2014/main" id="{E41571AC-65AC-B542-71B6-990DC78C34F7}"/>
              </a:ext>
            </a:extLst>
          </p:cNvPr>
          <p:cNvSpPr txBox="1"/>
          <p:nvPr/>
        </p:nvSpPr>
        <p:spPr>
          <a:xfrm>
            <a:off x="8489576" y="3455894"/>
            <a:ext cx="9359153" cy="4708981"/>
          </a:xfrm>
          <a:prstGeom prst="rect">
            <a:avLst/>
          </a:prstGeom>
          <a:noFill/>
        </p:spPr>
        <p:txBody>
          <a:bodyPr wrap="square" rtlCol="0">
            <a:spAutoFit/>
          </a:bodyPr>
          <a:lstStyle/>
          <a:p>
            <a:r>
              <a:rPr lang="en-US" sz="2000" dirty="0"/>
              <a:t>1. What programs, interventions, or initiatives have been implemented in your school to prevent and reduce learner at risk of dropping out?</a:t>
            </a:r>
          </a:p>
          <a:p>
            <a:endParaRPr lang="en-US" sz="2000" dirty="0"/>
          </a:p>
          <a:p>
            <a:r>
              <a:rPr lang="en-US" sz="2000" dirty="0"/>
              <a:t>2. If the school has a high number of learner at risk of dropping out :</a:t>
            </a:r>
          </a:p>
          <a:p>
            <a:pPr marL="342900" indent="-342900">
              <a:buFont typeface="Wingdings" panose="05000000000000000000" pitchFamily="2" charset="2"/>
              <a:buChar char="q"/>
            </a:pPr>
            <a:r>
              <a:rPr lang="en-US" sz="2000" dirty="0"/>
              <a:t>What are the key limitations, gaps, or challenges affecting the effectiveness of these programs?</a:t>
            </a:r>
          </a:p>
          <a:p>
            <a:pPr marL="342900" indent="-342900">
              <a:buFont typeface="Wingdings" panose="05000000000000000000" pitchFamily="2" charset="2"/>
              <a:buChar char="q"/>
            </a:pPr>
            <a:r>
              <a:rPr lang="en-US" sz="2000" dirty="0"/>
              <a:t>Which programs or interventions need to be strengthened, improved, or redesigned?</a:t>
            </a:r>
          </a:p>
          <a:p>
            <a:pPr marL="342900" indent="-342900">
              <a:buFont typeface="Wingdings" panose="05000000000000000000" pitchFamily="2" charset="2"/>
              <a:buChar char="q"/>
            </a:pPr>
            <a:r>
              <a:rPr lang="en-US" sz="2000" dirty="0"/>
              <a:t>What additional support or resources are needed to make these interventions more effective?</a:t>
            </a:r>
          </a:p>
          <a:p>
            <a:endParaRPr lang="en-US" sz="2000" dirty="0"/>
          </a:p>
          <a:p>
            <a:r>
              <a:rPr lang="en-US" sz="2000" dirty="0"/>
              <a:t>3. If the school has zero or very few learner at risk of dropping out :</a:t>
            </a:r>
          </a:p>
          <a:p>
            <a:pPr marL="342900" indent="-342900">
              <a:buFont typeface="Wingdings" panose="05000000000000000000" pitchFamily="2" charset="2"/>
              <a:buChar char="q"/>
            </a:pPr>
            <a:r>
              <a:rPr lang="en-US" sz="2000" dirty="0"/>
              <a:t>What are the key factors or elements that contributed to the success of your dropout-prevention programs?</a:t>
            </a:r>
          </a:p>
          <a:p>
            <a:pPr marL="342900" indent="-342900">
              <a:buFont typeface="Wingdings" panose="05000000000000000000" pitchFamily="2" charset="2"/>
              <a:buChar char="q"/>
            </a:pPr>
            <a:r>
              <a:rPr lang="en-US" sz="2000" dirty="0"/>
              <a:t>What best practices, strategies, or interventions have worked particularly well?</a:t>
            </a:r>
          </a:p>
          <a:p>
            <a:pPr marL="342900" indent="-342900">
              <a:buFont typeface="Wingdings" panose="05000000000000000000" pitchFamily="2" charset="2"/>
              <a:buChar char="q"/>
            </a:pPr>
            <a:r>
              <a:rPr lang="en-US" sz="2000" dirty="0"/>
              <a:t>Which of these practices can be sustained, replicated, or adopted by other schools?</a:t>
            </a:r>
          </a:p>
        </p:txBody>
      </p:sp>
    </p:spTree>
    <p:extLst>
      <p:ext uri="{BB962C8B-B14F-4D97-AF65-F5344CB8AC3E}">
        <p14:creationId xmlns:p14="http://schemas.microsoft.com/office/powerpoint/2010/main" val="9142412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10000"/>
            <a:lum/>
          </a:blip>
          <a:srcRect/>
          <a:stretch>
            <a:fillRect/>
          </a:stretch>
        </a:blipFill>
        <a:effectLst/>
      </p:bgPr>
    </p:bg>
    <p:spTree>
      <p:nvGrpSpPr>
        <p:cNvPr id="1" name="">
          <a:extLst>
            <a:ext uri="{FF2B5EF4-FFF2-40B4-BE49-F238E27FC236}">
              <a16:creationId xmlns:a16="http://schemas.microsoft.com/office/drawing/2014/main" id="{09989728-EE56-F65F-9656-07CC3E677F75}"/>
            </a:ext>
          </a:extLst>
        </p:cNvPr>
        <p:cNvGrpSpPr/>
        <p:nvPr/>
      </p:nvGrpSpPr>
      <p:grpSpPr>
        <a:xfrm>
          <a:off x="0" y="0"/>
          <a:ext cx="0" cy="0"/>
          <a:chOff x="0" y="0"/>
          <a:chExt cx="0" cy="0"/>
        </a:xfrm>
      </p:grpSpPr>
      <p:sp>
        <p:nvSpPr>
          <p:cNvPr id="11" name="Google Shape;104;g3a0c31a57f9_0_2">
            <a:extLst>
              <a:ext uri="{FF2B5EF4-FFF2-40B4-BE49-F238E27FC236}">
                <a16:creationId xmlns:a16="http://schemas.microsoft.com/office/drawing/2014/main" id="{1DEA7AAC-FAFB-0711-6477-A304A532574E}"/>
              </a:ext>
            </a:extLst>
          </p:cNvPr>
          <p:cNvSpPr txBox="1">
            <a:spLocks/>
          </p:cNvSpPr>
          <p:nvPr/>
        </p:nvSpPr>
        <p:spPr>
          <a:xfrm>
            <a:off x="1066800" y="12309"/>
            <a:ext cx="10711200" cy="794700"/>
          </a:xfrm>
          <a:prstGeom prst="rect">
            <a:avLst/>
          </a:prstGeom>
          <a:noFill/>
          <a:ln>
            <a:noFill/>
          </a:ln>
        </p:spPr>
        <p:txBody>
          <a:bodyPr spcFirstLastPara="1" wrap="square" lIns="91425" tIns="45700" rIns="91425" bIns="45700" anchor="t" anchorCtr="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90000"/>
              </a:lnSpc>
              <a:spcBef>
                <a:spcPts val="1000"/>
              </a:spcBef>
              <a:buClr>
                <a:srgbClr val="002060"/>
              </a:buClr>
              <a:buSzPts val="2400"/>
              <a:buFont typeface="Arial" pitchFamily="34" charset="0"/>
              <a:buNone/>
            </a:pPr>
            <a:r>
              <a:rPr lang="en-US" sz="3400" b="1" dirty="0">
                <a:solidFill>
                  <a:srgbClr val="002060"/>
                </a:solidFill>
                <a:latin typeface="Libre Franklin"/>
                <a:ea typeface="Libre Franklin"/>
                <a:cs typeface="Libre Franklin"/>
                <a:sym typeface="Libre Franklin"/>
              </a:rPr>
              <a:t>Remember:</a:t>
            </a:r>
          </a:p>
        </p:txBody>
      </p:sp>
      <p:sp>
        <p:nvSpPr>
          <p:cNvPr id="12" name="Google Shape;105;g3a0c31a57f9_0_2">
            <a:extLst>
              <a:ext uri="{FF2B5EF4-FFF2-40B4-BE49-F238E27FC236}">
                <a16:creationId xmlns:a16="http://schemas.microsoft.com/office/drawing/2014/main" id="{F1E3F7B8-EFBE-96A2-B4AE-8D4830BADE94}"/>
              </a:ext>
            </a:extLst>
          </p:cNvPr>
          <p:cNvSpPr txBox="1">
            <a:spLocks noGrp="1"/>
          </p:cNvSpPr>
          <p:nvPr>
            <p:ph type="sldNum" idx="12"/>
          </p:nvPr>
        </p:nvSpPr>
        <p:spPr>
          <a:xfrm>
            <a:off x="10201653" y="6779697"/>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PH">
                <a:solidFill>
                  <a:schemeClr val="dk1"/>
                </a:solidFill>
              </a:rPr>
              <a:t>11</a:t>
            </a:fld>
            <a:endParaRPr>
              <a:solidFill>
                <a:schemeClr val="dk1"/>
              </a:solidFill>
            </a:endParaRPr>
          </a:p>
        </p:txBody>
      </p:sp>
      <p:sp>
        <p:nvSpPr>
          <p:cNvPr id="13" name="Google Shape;106;g3a0c31a57f9_0_2">
            <a:extLst>
              <a:ext uri="{FF2B5EF4-FFF2-40B4-BE49-F238E27FC236}">
                <a16:creationId xmlns:a16="http://schemas.microsoft.com/office/drawing/2014/main" id="{5F00B2FD-C6C7-3225-171A-F0FCF3173E3C}"/>
              </a:ext>
            </a:extLst>
          </p:cNvPr>
          <p:cNvSpPr/>
          <p:nvPr/>
        </p:nvSpPr>
        <p:spPr>
          <a:xfrm>
            <a:off x="1066800" y="737409"/>
            <a:ext cx="9913800" cy="6960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002060"/>
              </a:solidFill>
              <a:latin typeface="Arial"/>
              <a:ea typeface="Arial"/>
              <a:cs typeface="Arial"/>
              <a:sym typeface="Arial"/>
            </a:endParaRPr>
          </a:p>
        </p:txBody>
      </p:sp>
      <p:sp>
        <p:nvSpPr>
          <p:cNvPr id="5" name="TextBox 4">
            <a:extLst>
              <a:ext uri="{FF2B5EF4-FFF2-40B4-BE49-F238E27FC236}">
                <a16:creationId xmlns:a16="http://schemas.microsoft.com/office/drawing/2014/main" id="{1D2C2453-149A-E4E4-77C2-5A1C90F1A22D}"/>
              </a:ext>
            </a:extLst>
          </p:cNvPr>
          <p:cNvSpPr txBox="1"/>
          <p:nvPr/>
        </p:nvSpPr>
        <p:spPr>
          <a:xfrm>
            <a:off x="2897945" y="933715"/>
            <a:ext cx="11859064" cy="584775"/>
          </a:xfrm>
          <a:prstGeom prst="rect">
            <a:avLst/>
          </a:prstGeom>
          <a:solidFill>
            <a:schemeClr val="accent6">
              <a:lumMod val="40000"/>
              <a:lumOff val="60000"/>
            </a:schemeClr>
          </a:solidFill>
        </p:spPr>
        <p:txBody>
          <a:bodyPr wrap="square">
            <a:spAutoFit/>
          </a:bodyPr>
          <a:lstStyle/>
          <a:p>
            <a:r>
              <a:rPr lang="en-US" sz="3200" b="1" dirty="0"/>
              <a:t>Criteria for Identifying Learners at Risk of Dropping Out (LARDO)</a:t>
            </a:r>
          </a:p>
        </p:txBody>
      </p:sp>
      <p:graphicFrame>
        <p:nvGraphicFramePr>
          <p:cNvPr id="7" name="Table 6">
            <a:extLst>
              <a:ext uri="{FF2B5EF4-FFF2-40B4-BE49-F238E27FC236}">
                <a16:creationId xmlns:a16="http://schemas.microsoft.com/office/drawing/2014/main" id="{4097AEE1-BCF8-DB59-1529-45AAA27951B6}"/>
              </a:ext>
            </a:extLst>
          </p:cNvPr>
          <p:cNvGraphicFramePr>
            <a:graphicFrameLocks noGrp="1"/>
          </p:cNvGraphicFramePr>
          <p:nvPr>
            <p:extLst>
              <p:ext uri="{D42A27DB-BD31-4B8C-83A1-F6EECF244321}">
                <p14:modId xmlns:p14="http://schemas.microsoft.com/office/powerpoint/2010/main" val="2427181563"/>
              </p:ext>
            </p:extLst>
          </p:nvPr>
        </p:nvGraphicFramePr>
        <p:xfrm>
          <a:off x="919222" y="1672788"/>
          <a:ext cx="16198346" cy="8074715"/>
        </p:xfrm>
        <a:graphic>
          <a:graphicData uri="http://schemas.openxmlformats.org/drawingml/2006/table">
            <a:tbl>
              <a:tblPr firstRow="1" firstCol="1" bandRow="1">
                <a:tableStyleId>{5C22544A-7EE6-4342-B048-85BDC9FD1C3A}</a:tableStyleId>
              </a:tblPr>
              <a:tblGrid>
                <a:gridCol w="2715017">
                  <a:extLst>
                    <a:ext uri="{9D8B030D-6E8A-4147-A177-3AD203B41FA5}">
                      <a16:colId xmlns:a16="http://schemas.microsoft.com/office/drawing/2014/main" val="1634975014"/>
                    </a:ext>
                  </a:extLst>
                </a:gridCol>
                <a:gridCol w="13483329">
                  <a:extLst>
                    <a:ext uri="{9D8B030D-6E8A-4147-A177-3AD203B41FA5}">
                      <a16:colId xmlns:a16="http://schemas.microsoft.com/office/drawing/2014/main" val="1481253609"/>
                    </a:ext>
                  </a:extLst>
                </a:gridCol>
              </a:tblGrid>
              <a:tr h="1866595">
                <a:tc>
                  <a:txBody>
                    <a:bodyPr/>
                    <a:lstStyle/>
                    <a:p>
                      <a:pPr marL="0" marR="0">
                        <a:lnSpc>
                          <a:spcPct val="115000"/>
                        </a:lnSpc>
                        <a:spcAft>
                          <a:spcPts val="800"/>
                        </a:spcAft>
                        <a:buNone/>
                      </a:pPr>
                      <a:r>
                        <a:rPr lang="en-US" sz="3200" kern="100" dirty="0">
                          <a:effectLst/>
                        </a:rPr>
                        <a:t>Attendance</a:t>
                      </a:r>
                      <a:endParaRPr lang="en-US" sz="3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7822" marR="7822" marT="7822" marB="7822" anchor="ctr"/>
                </a:tc>
                <a:tc>
                  <a:txBody>
                    <a:bodyPr/>
                    <a:lstStyle/>
                    <a:p>
                      <a:pPr marL="0" marR="0">
                        <a:lnSpc>
                          <a:spcPct val="115000"/>
                        </a:lnSpc>
                        <a:spcAft>
                          <a:spcPts val="800"/>
                        </a:spcAft>
                        <a:buNone/>
                      </a:pPr>
                      <a:r>
                        <a:rPr lang="en-US" sz="3200" kern="100" dirty="0">
                          <a:effectLst/>
                        </a:rPr>
                        <a:t>Frequent absences; habitual tardiness; prolonged non-attendance; repeated unexplained absences; learner has accumulated absences approaching the allowable limit.</a:t>
                      </a:r>
                      <a:endParaRPr lang="en-US" sz="3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7822" marR="7822" marT="7822" marB="7822" anchor="ctr"/>
                </a:tc>
                <a:extLst>
                  <a:ext uri="{0D108BD9-81ED-4DB2-BD59-A6C34878D82A}">
                    <a16:rowId xmlns:a16="http://schemas.microsoft.com/office/drawing/2014/main" val="1773559733"/>
                  </a:ext>
                </a:extLst>
              </a:tr>
              <a:tr h="1557444">
                <a:tc>
                  <a:txBody>
                    <a:bodyPr/>
                    <a:lstStyle/>
                    <a:p>
                      <a:pPr marL="0" marR="0">
                        <a:lnSpc>
                          <a:spcPct val="115000"/>
                        </a:lnSpc>
                        <a:spcAft>
                          <a:spcPts val="800"/>
                        </a:spcAft>
                        <a:buNone/>
                      </a:pPr>
                      <a:r>
                        <a:rPr lang="en-US" sz="3200" kern="100" dirty="0">
                          <a:effectLst/>
                        </a:rPr>
                        <a:t>Academic Performance</a:t>
                      </a:r>
                      <a:endParaRPr lang="en-US" sz="3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7822" marR="7822" marT="7822" marB="7822" anchor="ctr"/>
                </a:tc>
                <a:tc>
                  <a:txBody>
                    <a:bodyPr/>
                    <a:lstStyle/>
                    <a:p>
                      <a:pPr marL="0" marR="0">
                        <a:lnSpc>
                          <a:spcPct val="115000"/>
                        </a:lnSpc>
                        <a:spcAft>
                          <a:spcPts val="800"/>
                        </a:spcAft>
                        <a:buNone/>
                      </a:pPr>
                      <a:r>
                        <a:rPr lang="en-US" sz="3200" kern="100" dirty="0">
                          <a:effectLst/>
                        </a:rPr>
                        <a:t>Consistently low grades; multiple learning competencies not mastered; repeated failure in subjects; declining academic performance.</a:t>
                      </a:r>
                      <a:endParaRPr lang="en-US" sz="3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7822" marR="7822" marT="7822" marB="7822" anchor="ctr"/>
                </a:tc>
                <a:extLst>
                  <a:ext uri="{0D108BD9-81ED-4DB2-BD59-A6C34878D82A}">
                    <a16:rowId xmlns:a16="http://schemas.microsoft.com/office/drawing/2014/main" val="719445841"/>
                  </a:ext>
                </a:extLst>
              </a:tr>
              <a:tr h="1557444">
                <a:tc>
                  <a:txBody>
                    <a:bodyPr/>
                    <a:lstStyle/>
                    <a:p>
                      <a:pPr marL="0" marR="0">
                        <a:lnSpc>
                          <a:spcPct val="115000"/>
                        </a:lnSpc>
                        <a:spcAft>
                          <a:spcPts val="800"/>
                        </a:spcAft>
                        <a:buNone/>
                      </a:pPr>
                      <a:r>
                        <a:rPr lang="en-US" sz="3200" kern="100" dirty="0">
                          <a:effectLst/>
                        </a:rPr>
                        <a:t>Behavioral Indicators</a:t>
                      </a:r>
                      <a:endParaRPr lang="en-US" sz="3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7822" marR="7822" marT="7822" marB="7822" anchor="ctr"/>
                </a:tc>
                <a:tc>
                  <a:txBody>
                    <a:bodyPr/>
                    <a:lstStyle/>
                    <a:p>
                      <a:pPr marL="0" marR="0">
                        <a:lnSpc>
                          <a:spcPct val="115000"/>
                        </a:lnSpc>
                        <a:spcAft>
                          <a:spcPts val="800"/>
                        </a:spcAft>
                        <a:buNone/>
                      </a:pPr>
                      <a:r>
                        <a:rPr lang="en-US" sz="3200" kern="100" dirty="0">
                          <a:effectLst/>
                        </a:rPr>
                        <a:t>Poor classroom participation; repeated disciplinary concerns; disengagement from learning; refusal to participate in school activities.</a:t>
                      </a:r>
                      <a:endParaRPr lang="en-US" sz="3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7822" marR="7822" marT="7822" marB="7822" anchor="ctr"/>
                </a:tc>
                <a:extLst>
                  <a:ext uri="{0D108BD9-81ED-4DB2-BD59-A6C34878D82A}">
                    <a16:rowId xmlns:a16="http://schemas.microsoft.com/office/drawing/2014/main" val="2146821932"/>
                  </a:ext>
                </a:extLst>
              </a:tr>
              <a:tr h="1557444">
                <a:tc>
                  <a:txBody>
                    <a:bodyPr/>
                    <a:lstStyle/>
                    <a:p>
                      <a:pPr marL="0" marR="0">
                        <a:lnSpc>
                          <a:spcPct val="115000"/>
                        </a:lnSpc>
                        <a:spcAft>
                          <a:spcPts val="800"/>
                        </a:spcAft>
                        <a:buNone/>
                      </a:pPr>
                      <a:r>
                        <a:rPr lang="en-US" sz="3200" kern="100" dirty="0">
                          <a:effectLst/>
                        </a:rPr>
                        <a:t>Family Circumstances</a:t>
                      </a:r>
                      <a:endParaRPr lang="en-US" sz="3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7822" marR="7822" marT="7822" marB="7822" anchor="ctr"/>
                </a:tc>
                <a:tc>
                  <a:txBody>
                    <a:bodyPr/>
                    <a:lstStyle/>
                    <a:p>
                      <a:pPr marL="0" marR="0">
                        <a:lnSpc>
                          <a:spcPct val="115000"/>
                        </a:lnSpc>
                        <a:spcAft>
                          <a:spcPts val="800"/>
                        </a:spcAft>
                        <a:buNone/>
                      </a:pPr>
                      <a:r>
                        <a:rPr lang="en-US" sz="3200" kern="100" dirty="0">
                          <a:effectLst/>
                        </a:rPr>
                        <a:t>Parents working away from home; lack of parental supervision; family conflict; orphaned learner; child under guardianship; frequent relocation.</a:t>
                      </a:r>
                      <a:endParaRPr lang="en-US" sz="3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7822" marR="7822" marT="7822" marB="7822" anchor="ctr"/>
                </a:tc>
                <a:extLst>
                  <a:ext uri="{0D108BD9-81ED-4DB2-BD59-A6C34878D82A}">
                    <a16:rowId xmlns:a16="http://schemas.microsoft.com/office/drawing/2014/main" val="967209448"/>
                  </a:ext>
                </a:extLst>
              </a:tr>
              <a:tr h="1535788">
                <a:tc>
                  <a:txBody>
                    <a:bodyPr/>
                    <a:lstStyle/>
                    <a:p>
                      <a:pPr marL="0" marR="0">
                        <a:lnSpc>
                          <a:spcPct val="115000"/>
                        </a:lnSpc>
                        <a:spcAft>
                          <a:spcPts val="800"/>
                        </a:spcAft>
                        <a:buNone/>
                      </a:pPr>
                      <a:r>
                        <a:rPr lang="en-US" sz="3200" kern="100" dirty="0">
                          <a:effectLst/>
                        </a:rPr>
                        <a:t>Economic Situation</a:t>
                      </a:r>
                      <a:endParaRPr lang="en-US" sz="3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7822" marR="7822" marT="7822" marB="7822" anchor="ctr"/>
                </a:tc>
                <a:tc>
                  <a:txBody>
                    <a:bodyPr/>
                    <a:lstStyle/>
                    <a:p>
                      <a:pPr marL="0" marR="0">
                        <a:lnSpc>
                          <a:spcPct val="115000"/>
                        </a:lnSpc>
                        <a:spcAft>
                          <a:spcPts val="800"/>
                        </a:spcAft>
                        <a:buNone/>
                      </a:pPr>
                      <a:r>
                        <a:rPr lang="en-US" sz="3200" kern="100" dirty="0">
                          <a:effectLst/>
                        </a:rPr>
                        <a:t>Poverty; inability to purchase school supplies; learner engaged in child labor; irregular attendance due to work; transportation difficulties.</a:t>
                      </a:r>
                      <a:endParaRPr lang="en-US" sz="3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7822" marR="7822" marT="7822" marB="7822" anchor="ctr"/>
                </a:tc>
                <a:extLst>
                  <a:ext uri="{0D108BD9-81ED-4DB2-BD59-A6C34878D82A}">
                    <a16:rowId xmlns:a16="http://schemas.microsoft.com/office/drawing/2014/main" val="4153806873"/>
                  </a:ext>
                </a:extLst>
              </a:tr>
            </a:tbl>
          </a:graphicData>
        </a:graphic>
      </p:graphicFrame>
    </p:spTree>
    <p:extLst>
      <p:ext uri="{BB962C8B-B14F-4D97-AF65-F5344CB8AC3E}">
        <p14:creationId xmlns:p14="http://schemas.microsoft.com/office/powerpoint/2010/main" val="20466833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10000"/>
            <a:lum/>
          </a:blip>
          <a:srcRect/>
          <a:stretch>
            <a:fillRect/>
          </a:stretch>
        </a:blipFill>
        <a:effectLst/>
      </p:bgPr>
    </p:bg>
    <p:spTree>
      <p:nvGrpSpPr>
        <p:cNvPr id="1" name="">
          <a:extLst>
            <a:ext uri="{FF2B5EF4-FFF2-40B4-BE49-F238E27FC236}">
              <a16:creationId xmlns:a16="http://schemas.microsoft.com/office/drawing/2014/main" id="{10A36D7E-F144-9CC9-EBF4-6096D7B72359}"/>
            </a:ext>
          </a:extLst>
        </p:cNvPr>
        <p:cNvGrpSpPr/>
        <p:nvPr/>
      </p:nvGrpSpPr>
      <p:grpSpPr>
        <a:xfrm>
          <a:off x="0" y="0"/>
          <a:ext cx="0" cy="0"/>
          <a:chOff x="0" y="0"/>
          <a:chExt cx="0" cy="0"/>
        </a:xfrm>
      </p:grpSpPr>
      <p:sp>
        <p:nvSpPr>
          <p:cNvPr id="11" name="Google Shape;104;g3a0c31a57f9_0_2">
            <a:extLst>
              <a:ext uri="{FF2B5EF4-FFF2-40B4-BE49-F238E27FC236}">
                <a16:creationId xmlns:a16="http://schemas.microsoft.com/office/drawing/2014/main" id="{A97C6BE6-5413-7C38-7A26-3ED00B5682F6}"/>
              </a:ext>
            </a:extLst>
          </p:cNvPr>
          <p:cNvSpPr txBox="1">
            <a:spLocks/>
          </p:cNvSpPr>
          <p:nvPr/>
        </p:nvSpPr>
        <p:spPr>
          <a:xfrm>
            <a:off x="1066800" y="12309"/>
            <a:ext cx="10711200" cy="794700"/>
          </a:xfrm>
          <a:prstGeom prst="rect">
            <a:avLst/>
          </a:prstGeom>
          <a:noFill/>
          <a:ln>
            <a:noFill/>
          </a:ln>
        </p:spPr>
        <p:txBody>
          <a:bodyPr spcFirstLastPara="1" wrap="square" lIns="91425" tIns="45700" rIns="91425" bIns="45700" anchor="t" anchorCtr="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90000"/>
              </a:lnSpc>
              <a:spcBef>
                <a:spcPts val="1000"/>
              </a:spcBef>
              <a:buClr>
                <a:srgbClr val="002060"/>
              </a:buClr>
              <a:buSzPts val="2400"/>
              <a:buFont typeface="Arial" pitchFamily="34" charset="0"/>
              <a:buNone/>
            </a:pPr>
            <a:r>
              <a:rPr lang="en-US" sz="3400" b="1" dirty="0">
                <a:solidFill>
                  <a:srgbClr val="002060"/>
                </a:solidFill>
                <a:latin typeface="Libre Franklin"/>
                <a:ea typeface="Libre Franklin"/>
                <a:cs typeface="Libre Franklin"/>
                <a:sym typeface="Libre Franklin"/>
              </a:rPr>
              <a:t>Remember:</a:t>
            </a:r>
          </a:p>
        </p:txBody>
      </p:sp>
      <p:sp>
        <p:nvSpPr>
          <p:cNvPr id="12" name="Google Shape;105;g3a0c31a57f9_0_2">
            <a:extLst>
              <a:ext uri="{FF2B5EF4-FFF2-40B4-BE49-F238E27FC236}">
                <a16:creationId xmlns:a16="http://schemas.microsoft.com/office/drawing/2014/main" id="{91902C55-003C-30AD-A638-3A6CC4BB9AE7}"/>
              </a:ext>
            </a:extLst>
          </p:cNvPr>
          <p:cNvSpPr txBox="1">
            <a:spLocks noGrp="1"/>
          </p:cNvSpPr>
          <p:nvPr>
            <p:ph type="sldNum" idx="12"/>
          </p:nvPr>
        </p:nvSpPr>
        <p:spPr>
          <a:xfrm>
            <a:off x="10201653" y="6779697"/>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PH">
                <a:solidFill>
                  <a:schemeClr val="dk1"/>
                </a:solidFill>
              </a:rPr>
              <a:t>12</a:t>
            </a:fld>
            <a:endParaRPr>
              <a:solidFill>
                <a:schemeClr val="dk1"/>
              </a:solidFill>
            </a:endParaRPr>
          </a:p>
        </p:txBody>
      </p:sp>
      <p:sp>
        <p:nvSpPr>
          <p:cNvPr id="13" name="Google Shape;106;g3a0c31a57f9_0_2">
            <a:extLst>
              <a:ext uri="{FF2B5EF4-FFF2-40B4-BE49-F238E27FC236}">
                <a16:creationId xmlns:a16="http://schemas.microsoft.com/office/drawing/2014/main" id="{538DA961-60CE-235D-F5BF-65AC89111BCE}"/>
              </a:ext>
            </a:extLst>
          </p:cNvPr>
          <p:cNvSpPr/>
          <p:nvPr/>
        </p:nvSpPr>
        <p:spPr>
          <a:xfrm>
            <a:off x="1066800" y="737409"/>
            <a:ext cx="9913800" cy="6960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002060"/>
              </a:solidFill>
              <a:latin typeface="Arial"/>
              <a:ea typeface="Arial"/>
              <a:cs typeface="Arial"/>
              <a:sym typeface="Arial"/>
            </a:endParaRPr>
          </a:p>
        </p:txBody>
      </p:sp>
      <p:sp>
        <p:nvSpPr>
          <p:cNvPr id="5" name="TextBox 4">
            <a:extLst>
              <a:ext uri="{FF2B5EF4-FFF2-40B4-BE49-F238E27FC236}">
                <a16:creationId xmlns:a16="http://schemas.microsoft.com/office/drawing/2014/main" id="{C60AE63F-93B2-C257-C806-EA555633946D}"/>
              </a:ext>
            </a:extLst>
          </p:cNvPr>
          <p:cNvSpPr txBox="1"/>
          <p:nvPr/>
        </p:nvSpPr>
        <p:spPr>
          <a:xfrm>
            <a:off x="2897945" y="933715"/>
            <a:ext cx="11859064" cy="584775"/>
          </a:xfrm>
          <a:prstGeom prst="rect">
            <a:avLst/>
          </a:prstGeom>
          <a:solidFill>
            <a:schemeClr val="accent6">
              <a:lumMod val="40000"/>
              <a:lumOff val="60000"/>
            </a:schemeClr>
          </a:solidFill>
        </p:spPr>
        <p:txBody>
          <a:bodyPr wrap="square">
            <a:spAutoFit/>
          </a:bodyPr>
          <a:lstStyle/>
          <a:p>
            <a:r>
              <a:rPr lang="en-US" sz="3200" b="1" dirty="0"/>
              <a:t>Criteria for Identifying Learners at Risk of Dropping Out (LARDO)</a:t>
            </a:r>
          </a:p>
        </p:txBody>
      </p:sp>
      <p:graphicFrame>
        <p:nvGraphicFramePr>
          <p:cNvPr id="7" name="Table 6">
            <a:extLst>
              <a:ext uri="{FF2B5EF4-FFF2-40B4-BE49-F238E27FC236}">
                <a16:creationId xmlns:a16="http://schemas.microsoft.com/office/drawing/2014/main" id="{215D2FB8-E84C-C6E5-1D81-620E104EB63D}"/>
              </a:ext>
            </a:extLst>
          </p:cNvPr>
          <p:cNvGraphicFramePr>
            <a:graphicFrameLocks noGrp="1"/>
          </p:cNvGraphicFramePr>
          <p:nvPr>
            <p:extLst>
              <p:ext uri="{D42A27DB-BD31-4B8C-83A1-F6EECF244321}">
                <p14:modId xmlns:p14="http://schemas.microsoft.com/office/powerpoint/2010/main" val="1692735176"/>
              </p:ext>
            </p:extLst>
          </p:nvPr>
        </p:nvGraphicFramePr>
        <p:xfrm>
          <a:off x="919222" y="1764228"/>
          <a:ext cx="16399514" cy="7324908"/>
        </p:xfrm>
        <a:graphic>
          <a:graphicData uri="http://schemas.openxmlformats.org/drawingml/2006/table">
            <a:tbl>
              <a:tblPr firstRow="1" firstCol="1" bandRow="1">
                <a:tableStyleId>{5C22544A-7EE6-4342-B048-85BDC9FD1C3A}</a:tableStyleId>
              </a:tblPr>
              <a:tblGrid>
                <a:gridCol w="3765899">
                  <a:extLst>
                    <a:ext uri="{9D8B030D-6E8A-4147-A177-3AD203B41FA5}">
                      <a16:colId xmlns:a16="http://schemas.microsoft.com/office/drawing/2014/main" val="1634975014"/>
                    </a:ext>
                  </a:extLst>
                </a:gridCol>
                <a:gridCol w="12633615">
                  <a:extLst>
                    <a:ext uri="{9D8B030D-6E8A-4147-A177-3AD203B41FA5}">
                      <a16:colId xmlns:a16="http://schemas.microsoft.com/office/drawing/2014/main" val="1481253609"/>
                    </a:ext>
                  </a:extLst>
                </a:gridCol>
              </a:tblGrid>
              <a:tr h="2048401">
                <a:tc>
                  <a:txBody>
                    <a:bodyPr/>
                    <a:lstStyle/>
                    <a:p>
                      <a:pPr marL="0" marR="0">
                        <a:lnSpc>
                          <a:spcPct val="115000"/>
                        </a:lnSpc>
                        <a:spcAft>
                          <a:spcPts val="800"/>
                        </a:spcAft>
                        <a:buNone/>
                      </a:pPr>
                      <a:r>
                        <a:rPr lang="en-US" sz="3200" b="1" kern="100">
                          <a:effectLst/>
                          <a:latin typeface="Aptos" panose="020B0004020202020204" pitchFamily="34" charset="0"/>
                          <a:ea typeface="Aptos" panose="020B0004020202020204" pitchFamily="34" charset="0"/>
                          <a:cs typeface="Times New Roman" panose="02020603050405020304" pitchFamily="18" charset="0"/>
                        </a:rPr>
                        <a:t>Health Condition</a:t>
                      </a:r>
                      <a:endParaRPr lang="en-US" sz="3200" kern="10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tc>
                <a:tc>
                  <a:txBody>
                    <a:bodyPr/>
                    <a:lstStyle/>
                    <a:p>
                      <a:pPr marL="0" marR="0">
                        <a:lnSpc>
                          <a:spcPct val="115000"/>
                        </a:lnSpc>
                        <a:spcAft>
                          <a:spcPts val="800"/>
                        </a:spcAft>
                        <a:buNone/>
                      </a:pPr>
                      <a:r>
                        <a:rPr lang="en-US" sz="3200" kern="100">
                          <a:effectLst/>
                          <a:latin typeface="Aptos" panose="020B0004020202020204" pitchFamily="34" charset="0"/>
                          <a:ea typeface="Aptos" panose="020B0004020202020204" pitchFamily="34" charset="0"/>
                          <a:cs typeface="Times New Roman" panose="02020603050405020304" pitchFamily="18" charset="0"/>
                        </a:rPr>
                        <a:t>Chronic illness; disability without adequate support; malnutrition; mental health concerns affecting attendance or participation.</a:t>
                      </a:r>
                    </a:p>
                  </a:txBody>
                  <a:tcPr marL="9525" marR="9525" marT="9525" marB="9525" anchor="ctr"/>
                </a:tc>
                <a:extLst>
                  <a:ext uri="{0D108BD9-81ED-4DB2-BD59-A6C34878D82A}">
                    <a16:rowId xmlns:a16="http://schemas.microsoft.com/office/drawing/2014/main" val="1773559733"/>
                  </a:ext>
                </a:extLst>
              </a:tr>
              <a:tr h="1709139">
                <a:tc>
                  <a:txBody>
                    <a:bodyPr/>
                    <a:lstStyle/>
                    <a:p>
                      <a:pPr marL="0" marR="0">
                        <a:lnSpc>
                          <a:spcPct val="115000"/>
                        </a:lnSpc>
                        <a:spcAft>
                          <a:spcPts val="800"/>
                        </a:spcAft>
                        <a:buNone/>
                      </a:pPr>
                      <a:r>
                        <a:rPr lang="en-US" sz="3200" b="1" kern="100">
                          <a:effectLst/>
                          <a:latin typeface="Aptos" panose="020B0004020202020204" pitchFamily="34" charset="0"/>
                          <a:ea typeface="Aptos" panose="020B0004020202020204" pitchFamily="34" charset="0"/>
                          <a:cs typeface="Times New Roman" panose="02020603050405020304" pitchFamily="18" charset="0"/>
                        </a:rPr>
                        <a:t>Environmental Factors</a:t>
                      </a:r>
                      <a:endParaRPr lang="en-US" sz="3200" kern="10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tc>
                <a:tc>
                  <a:txBody>
                    <a:bodyPr/>
                    <a:lstStyle/>
                    <a:p>
                      <a:pPr marL="0" marR="0">
                        <a:lnSpc>
                          <a:spcPct val="115000"/>
                        </a:lnSpc>
                        <a:spcAft>
                          <a:spcPts val="800"/>
                        </a:spcAft>
                        <a:buNone/>
                      </a:pPr>
                      <a:r>
                        <a:rPr lang="en-US" sz="3200" kern="100">
                          <a:effectLst/>
                          <a:latin typeface="Aptos" panose="020B0004020202020204" pitchFamily="34" charset="0"/>
                          <a:ea typeface="Aptos" panose="020B0004020202020204" pitchFamily="34" charset="0"/>
                          <a:cs typeface="Times New Roman" panose="02020603050405020304" pitchFamily="18" charset="0"/>
                        </a:rPr>
                        <a:t>Residence in geographically isolated areas; disaster-affected communities; conflict-affected areas; unsafe route to school.</a:t>
                      </a:r>
                    </a:p>
                  </a:txBody>
                  <a:tcPr marL="9525" marR="9525" marT="9525" marB="9525" anchor="ctr"/>
                </a:tc>
                <a:extLst>
                  <a:ext uri="{0D108BD9-81ED-4DB2-BD59-A6C34878D82A}">
                    <a16:rowId xmlns:a16="http://schemas.microsoft.com/office/drawing/2014/main" val="719445841"/>
                  </a:ext>
                </a:extLst>
              </a:tr>
              <a:tr h="1709139">
                <a:tc>
                  <a:txBody>
                    <a:bodyPr/>
                    <a:lstStyle/>
                    <a:p>
                      <a:pPr marL="0" marR="0">
                        <a:lnSpc>
                          <a:spcPct val="115000"/>
                        </a:lnSpc>
                        <a:spcAft>
                          <a:spcPts val="800"/>
                        </a:spcAft>
                        <a:buNone/>
                      </a:pPr>
                      <a:r>
                        <a:rPr lang="en-US" sz="3200" b="1" kern="100">
                          <a:effectLst/>
                          <a:latin typeface="Aptos" panose="020B0004020202020204" pitchFamily="34" charset="0"/>
                          <a:ea typeface="Aptos" panose="020B0004020202020204" pitchFamily="34" charset="0"/>
                          <a:cs typeface="Times New Roman" panose="02020603050405020304" pitchFamily="18" charset="0"/>
                        </a:rPr>
                        <a:t>Child Protection Concerns</a:t>
                      </a:r>
                      <a:endParaRPr lang="en-US" sz="3200" kern="10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tc>
                <a:tc>
                  <a:txBody>
                    <a:bodyPr/>
                    <a:lstStyle/>
                    <a:p>
                      <a:pPr marL="0" marR="0">
                        <a:lnSpc>
                          <a:spcPct val="115000"/>
                        </a:lnSpc>
                        <a:spcAft>
                          <a:spcPts val="800"/>
                        </a:spcAft>
                        <a:buNone/>
                      </a:pPr>
                      <a:r>
                        <a:rPr lang="en-US" sz="3200" kern="100" dirty="0">
                          <a:effectLst/>
                          <a:latin typeface="Aptos" panose="020B0004020202020204" pitchFamily="34" charset="0"/>
                          <a:ea typeface="Aptos" panose="020B0004020202020204" pitchFamily="34" charset="0"/>
                          <a:cs typeface="Times New Roman" panose="02020603050405020304" pitchFamily="18" charset="0"/>
                        </a:rPr>
                        <a:t>Abuse, neglect, exploitation, bullying, violence, or other protection issues affecting school participation.</a:t>
                      </a:r>
                    </a:p>
                  </a:txBody>
                  <a:tcPr marL="9525" marR="9525" marT="9525" marB="9525" anchor="ctr"/>
                </a:tc>
                <a:extLst>
                  <a:ext uri="{0D108BD9-81ED-4DB2-BD59-A6C34878D82A}">
                    <a16:rowId xmlns:a16="http://schemas.microsoft.com/office/drawing/2014/main" val="2146821932"/>
                  </a:ext>
                </a:extLst>
              </a:tr>
              <a:tr h="1858229">
                <a:tc>
                  <a:txBody>
                    <a:bodyPr/>
                    <a:lstStyle/>
                    <a:p>
                      <a:pPr marL="0" marR="0">
                        <a:lnSpc>
                          <a:spcPct val="115000"/>
                        </a:lnSpc>
                        <a:spcAft>
                          <a:spcPts val="800"/>
                        </a:spcAft>
                        <a:buNone/>
                      </a:pPr>
                      <a:r>
                        <a:rPr lang="en-US" sz="3200" b="1" kern="100" dirty="0">
                          <a:effectLst/>
                          <a:latin typeface="Aptos" panose="020B0004020202020204" pitchFamily="34" charset="0"/>
                          <a:ea typeface="Aptos" panose="020B0004020202020204" pitchFamily="34" charset="0"/>
                          <a:cs typeface="Times New Roman" panose="02020603050405020304" pitchFamily="18" charset="0"/>
                        </a:rPr>
                        <a:t>Enrollment / Participation</a:t>
                      </a:r>
                      <a:endParaRPr lang="en-US" sz="3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9525" marR="9525" marT="9525" marB="9525" anchor="ctr"/>
                </a:tc>
                <a:tc>
                  <a:txBody>
                    <a:bodyPr/>
                    <a:lstStyle/>
                    <a:p>
                      <a:pPr marL="0" marR="0">
                        <a:lnSpc>
                          <a:spcPct val="115000"/>
                        </a:lnSpc>
                        <a:spcAft>
                          <a:spcPts val="800"/>
                        </a:spcAft>
                        <a:buNone/>
                      </a:pPr>
                      <a:r>
                        <a:rPr lang="en-US" sz="3200" kern="100" dirty="0">
                          <a:effectLst/>
                          <a:latin typeface="Aptos" panose="020B0004020202020204" pitchFamily="34" charset="0"/>
                          <a:ea typeface="Aptos" panose="020B0004020202020204" pitchFamily="34" charset="0"/>
                          <a:cs typeface="Times New Roman" panose="02020603050405020304" pitchFamily="18" charset="0"/>
                        </a:rPr>
                        <a:t>Learner repeatedly absent during the opening weeks of classes; difficult to contact despite school interventions; at risk of becoming No Longer Participating in Learning Activities (NLPA).</a:t>
                      </a:r>
                    </a:p>
                  </a:txBody>
                  <a:tcPr marL="9525" marR="9525" marT="9525" marB="9525" anchor="ctr"/>
                </a:tc>
                <a:extLst>
                  <a:ext uri="{0D108BD9-81ED-4DB2-BD59-A6C34878D82A}">
                    <a16:rowId xmlns:a16="http://schemas.microsoft.com/office/drawing/2014/main" val="967209448"/>
                  </a:ext>
                </a:extLst>
              </a:tr>
            </a:tbl>
          </a:graphicData>
        </a:graphic>
      </p:graphicFrame>
    </p:spTree>
    <p:extLst>
      <p:ext uri="{BB962C8B-B14F-4D97-AF65-F5344CB8AC3E}">
        <p14:creationId xmlns:p14="http://schemas.microsoft.com/office/powerpoint/2010/main" val="18871890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91CAE0-F7BD-7BA9-2FED-F88CE1EB36B3}"/>
            </a:ext>
          </a:extLst>
        </p:cNvPr>
        <p:cNvGrpSpPr/>
        <p:nvPr/>
      </p:nvGrpSpPr>
      <p:grpSpPr>
        <a:xfrm>
          <a:off x="0" y="0"/>
          <a:ext cx="0" cy="0"/>
          <a:chOff x="0" y="0"/>
          <a:chExt cx="0" cy="0"/>
        </a:xfrm>
      </p:grpSpPr>
      <p:sp>
        <p:nvSpPr>
          <p:cNvPr id="11" name="Google Shape;104;g3a0c31a57f9_0_2">
            <a:extLst>
              <a:ext uri="{FF2B5EF4-FFF2-40B4-BE49-F238E27FC236}">
                <a16:creationId xmlns:a16="http://schemas.microsoft.com/office/drawing/2014/main" id="{AA65F23B-D1CE-F787-9DC9-9E8371DF3B2E}"/>
              </a:ext>
            </a:extLst>
          </p:cNvPr>
          <p:cNvSpPr txBox="1">
            <a:spLocks/>
          </p:cNvSpPr>
          <p:nvPr/>
        </p:nvSpPr>
        <p:spPr>
          <a:xfrm>
            <a:off x="1066800" y="12309"/>
            <a:ext cx="10711200" cy="794700"/>
          </a:xfrm>
          <a:prstGeom prst="rect">
            <a:avLst/>
          </a:prstGeom>
          <a:noFill/>
          <a:ln>
            <a:noFill/>
          </a:ln>
        </p:spPr>
        <p:txBody>
          <a:bodyPr spcFirstLastPara="1" wrap="square" lIns="91425" tIns="45700" rIns="91425" bIns="45700" anchor="t" anchorCtr="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90000"/>
              </a:lnSpc>
              <a:spcBef>
                <a:spcPts val="1000"/>
              </a:spcBef>
              <a:buClr>
                <a:srgbClr val="002060"/>
              </a:buClr>
              <a:buSzPts val="2400"/>
              <a:buFont typeface="Arial" pitchFamily="34" charset="0"/>
              <a:buNone/>
            </a:pPr>
            <a:r>
              <a:rPr lang="en-US" sz="3400" b="1" dirty="0">
                <a:solidFill>
                  <a:srgbClr val="002060"/>
                </a:solidFill>
                <a:latin typeface="Libre Franklin"/>
                <a:ea typeface="Libre Franklin"/>
                <a:cs typeface="Libre Franklin"/>
                <a:sym typeface="Libre Franklin"/>
              </a:rPr>
              <a:t>Students’ Physical and Mental Well-being</a:t>
            </a:r>
          </a:p>
        </p:txBody>
      </p:sp>
      <p:sp>
        <p:nvSpPr>
          <p:cNvPr id="12" name="Google Shape;105;g3a0c31a57f9_0_2">
            <a:extLst>
              <a:ext uri="{FF2B5EF4-FFF2-40B4-BE49-F238E27FC236}">
                <a16:creationId xmlns:a16="http://schemas.microsoft.com/office/drawing/2014/main" id="{99B9C044-A078-6E36-A04B-60D7015FA64E}"/>
              </a:ext>
            </a:extLst>
          </p:cNvPr>
          <p:cNvSpPr txBox="1">
            <a:spLocks noGrp="1"/>
          </p:cNvSpPr>
          <p:nvPr>
            <p:ph type="sldNum" idx="12"/>
          </p:nvPr>
        </p:nvSpPr>
        <p:spPr>
          <a:xfrm>
            <a:off x="10201653" y="6779697"/>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PH">
                <a:solidFill>
                  <a:schemeClr val="dk1"/>
                </a:solidFill>
              </a:rPr>
              <a:t>13</a:t>
            </a:fld>
            <a:endParaRPr>
              <a:solidFill>
                <a:schemeClr val="dk1"/>
              </a:solidFill>
            </a:endParaRPr>
          </a:p>
        </p:txBody>
      </p:sp>
      <p:sp>
        <p:nvSpPr>
          <p:cNvPr id="13" name="Google Shape;106;g3a0c31a57f9_0_2">
            <a:extLst>
              <a:ext uri="{FF2B5EF4-FFF2-40B4-BE49-F238E27FC236}">
                <a16:creationId xmlns:a16="http://schemas.microsoft.com/office/drawing/2014/main" id="{62A0DDF2-485A-206F-786D-3C67E2775EB8}"/>
              </a:ext>
            </a:extLst>
          </p:cNvPr>
          <p:cNvSpPr/>
          <p:nvPr/>
        </p:nvSpPr>
        <p:spPr>
          <a:xfrm>
            <a:off x="1066800" y="737409"/>
            <a:ext cx="9913800" cy="6960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002060"/>
              </a:solidFill>
              <a:latin typeface="Arial"/>
              <a:ea typeface="Arial"/>
              <a:cs typeface="Arial"/>
              <a:sym typeface="Arial"/>
            </a:endParaRPr>
          </a:p>
        </p:txBody>
      </p:sp>
      <p:graphicFrame>
        <p:nvGraphicFramePr>
          <p:cNvPr id="4" name="Table 3">
            <a:extLst>
              <a:ext uri="{FF2B5EF4-FFF2-40B4-BE49-F238E27FC236}">
                <a16:creationId xmlns:a16="http://schemas.microsoft.com/office/drawing/2014/main" id="{DACCC81E-7864-A382-4D4F-4C714C689CEF}"/>
              </a:ext>
            </a:extLst>
          </p:cNvPr>
          <p:cNvGraphicFramePr>
            <a:graphicFrameLocks noGrp="1"/>
          </p:cNvGraphicFramePr>
          <p:nvPr>
            <p:extLst>
              <p:ext uri="{D42A27DB-BD31-4B8C-83A1-F6EECF244321}">
                <p14:modId xmlns:p14="http://schemas.microsoft.com/office/powerpoint/2010/main" val="3809963968"/>
              </p:ext>
            </p:extLst>
          </p:nvPr>
        </p:nvGraphicFramePr>
        <p:xfrm>
          <a:off x="1529334" y="1532109"/>
          <a:ext cx="15229332" cy="6429942"/>
        </p:xfrm>
        <a:graphic>
          <a:graphicData uri="http://schemas.openxmlformats.org/drawingml/2006/table">
            <a:tbl>
              <a:tblPr firstRow="1" bandRow="1">
                <a:tableStyleId>{5C22544A-7EE6-4342-B048-85BDC9FD1C3A}</a:tableStyleId>
              </a:tblPr>
              <a:tblGrid>
                <a:gridCol w="5927184">
                  <a:extLst>
                    <a:ext uri="{9D8B030D-6E8A-4147-A177-3AD203B41FA5}">
                      <a16:colId xmlns:a16="http://schemas.microsoft.com/office/drawing/2014/main" val="1482614301"/>
                    </a:ext>
                  </a:extLst>
                </a:gridCol>
                <a:gridCol w="9302148">
                  <a:extLst>
                    <a:ext uri="{9D8B030D-6E8A-4147-A177-3AD203B41FA5}">
                      <a16:colId xmlns:a16="http://schemas.microsoft.com/office/drawing/2014/main" val="3727190227"/>
                    </a:ext>
                  </a:extLst>
                </a:gridCol>
              </a:tblGrid>
              <a:tr h="593784">
                <a:tc gridSpan="2">
                  <a:txBody>
                    <a:bodyPr/>
                    <a:lstStyle/>
                    <a:p>
                      <a:pPr algn="ctr"/>
                      <a:r>
                        <a:rPr lang="en-PH" sz="4400" b="1" kern="1200" dirty="0">
                          <a:solidFill>
                            <a:schemeClr val="lt1"/>
                          </a:solidFill>
                          <a:effectLst/>
                          <a:latin typeface="+mn-lt"/>
                          <a:ea typeface="+mn-ea"/>
                          <a:cs typeface="+mn-cs"/>
                        </a:rPr>
                        <a:t>CHILD PROTECTION COMMITTEE (CPC)</a:t>
                      </a:r>
                      <a:endParaRPr lang="en-US" sz="7200" dirty="0"/>
                    </a:p>
                  </a:txBody>
                  <a:tcPr anchor="ctr"/>
                </a:tc>
                <a:tc hMerge="1">
                  <a:txBody>
                    <a:bodyPr/>
                    <a:lstStyle/>
                    <a:p>
                      <a:endParaRPr dirty="0"/>
                    </a:p>
                  </a:txBody>
                  <a:tcPr anchor="ctr"/>
                </a:tc>
                <a:extLst>
                  <a:ext uri="{0D108BD9-81ED-4DB2-BD59-A6C34878D82A}">
                    <a16:rowId xmlns:a16="http://schemas.microsoft.com/office/drawing/2014/main" val="2875160150"/>
                  </a:ext>
                </a:extLst>
              </a:tr>
              <a:tr h="593784">
                <a:tc>
                  <a:txBody>
                    <a:bodyPr/>
                    <a:lstStyle/>
                    <a:p>
                      <a:pPr marL="0" marR="0">
                        <a:lnSpc>
                          <a:spcPct val="107000"/>
                        </a:lnSpc>
                        <a:spcAft>
                          <a:spcPts val="800"/>
                        </a:spcAft>
                        <a:buNone/>
                      </a:pPr>
                      <a:r>
                        <a:rPr lang="en-PH" sz="4800" kern="0" dirty="0">
                          <a:effectLst/>
                          <a:latin typeface="Times New Roman" panose="02020603050405020304" pitchFamily="18" charset="0"/>
                          <a:ea typeface="SimSun" panose="02010600030101010101" pitchFamily="2" charset="-122"/>
                          <a:cs typeface="Times New Roman" panose="02020603050405020304" pitchFamily="18" charset="0"/>
                        </a:rPr>
                        <a:t>Chairperson</a:t>
                      </a:r>
                      <a:endParaRPr lang="en-US" sz="40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marL="0" marR="0">
                        <a:lnSpc>
                          <a:spcPct val="107000"/>
                        </a:lnSpc>
                        <a:spcAft>
                          <a:spcPts val="800"/>
                        </a:spcAft>
                        <a:buNone/>
                        <a:tabLst>
                          <a:tab pos="266700" algn="l"/>
                          <a:tab pos="844550" algn="l"/>
                        </a:tabLst>
                      </a:pPr>
                      <a:r>
                        <a:rPr lang="en-PH" sz="4800" kern="0">
                          <a:solidFill>
                            <a:srgbClr val="080809"/>
                          </a:solidFill>
                          <a:effectLst/>
                          <a:latin typeface="Times New Roman" panose="02020603050405020304" pitchFamily="18" charset="0"/>
                          <a:ea typeface="SimSun" panose="02010600030101010101" pitchFamily="2" charset="-122"/>
                          <a:cs typeface="Times New Roman" panose="02020603050405020304" pitchFamily="18" charset="0"/>
                        </a:rPr>
                        <a:t>Dante O. Cabaron</a:t>
                      </a:r>
                      <a:endParaRPr lang="en-US" sz="40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200212261"/>
                  </a:ext>
                </a:extLst>
              </a:tr>
              <a:tr h="934596">
                <a:tc>
                  <a:txBody>
                    <a:bodyPr/>
                    <a:lstStyle/>
                    <a:p>
                      <a:pPr marL="0" marR="0">
                        <a:lnSpc>
                          <a:spcPct val="107000"/>
                        </a:lnSpc>
                        <a:spcAft>
                          <a:spcPts val="800"/>
                        </a:spcAft>
                        <a:buNone/>
                      </a:pPr>
                      <a:r>
                        <a:rPr lang="en-PH" sz="4800" kern="0" dirty="0">
                          <a:solidFill>
                            <a:srgbClr val="080809"/>
                          </a:solidFill>
                          <a:effectLst/>
                          <a:latin typeface="Times New Roman" panose="02020603050405020304" pitchFamily="18" charset="0"/>
                          <a:ea typeface="SimSun" panose="02010600030101010101" pitchFamily="2" charset="-122"/>
                          <a:cs typeface="Times New Roman" panose="02020603050405020304" pitchFamily="18" charset="0"/>
                        </a:rPr>
                        <a:t>Vice-Chairperson</a:t>
                      </a:r>
                      <a:endParaRPr lang="en-US" sz="40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marL="0" marR="0">
                        <a:lnSpc>
                          <a:spcPct val="107000"/>
                        </a:lnSpc>
                        <a:spcAft>
                          <a:spcPts val="800"/>
                        </a:spcAft>
                        <a:buNone/>
                        <a:tabLst>
                          <a:tab pos="266700" algn="l"/>
                          <a:tab pos="844550" algn="l"/>
                        </a:tabLst>
                      </a:pPr>
                      <a:r>
                        <a:rPr lang="en-PH" sz="4800" kern="0" dirty="0">
                          <a:solidFill>
                            <a:srgbClr val="080809"/>
                          </a:solidFill>
                          <a:effectLst/>
                          <a:latin typeface="Times New Roman" panose="02020603050405020304" pitchFamily="18" charset="0"/>
                          <a:ea typeface="SimSun" panose="02010600030101010101" pitchFamily="2" charset="-122"/>
                          <a:cs typeface="Times New Roman" panose="02020603050405020304" pitchFamily="18" charset="0"/>
                        </a:rPr>
                        <a:t>Luzviminda M. Cabungcal </a:t>
                      </a:r>
                      <a:endParaRPr lang="en-US" sz="40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850735565"/>
                  </a:ext>
                </a:extLst>
              </a:tr>
              <a:tr h="593784">
                <a:tc>
                  <a:txBody>
                    <a:bodyPr/>
                    <a:lstStyle/>
                    <a:p>
                      <a:pPr marL="0" marR="0">
                        <a:lnSpc>
                          <a:spcPct val="107000"/>
                        </a:lnSpc>
                        <a:spcAft>
                          <a:spcPts val="800"/>
                        </a:spcAft>
                        <a:buNone/>
                      </a:pPr>
                      <a:r>
                        <a:rPr lang="en-PH" sz="4800" kern="0">
                          <a:solidFill>
                            <a:srgbClr val="080809"/>
                          </a:solidFill>
                          <a:effectLst/>
                          <a:latin typeface="Times New Roman" panose="02020603050405020304" pitchFamily="18" charset="0"/>
                          <a:ea typeface="SimSun" panose="02010600030101010101" pitchFamily="2" charset="-122"/>
                          <a:cs typeface="Times New Roman" panose="02020603050405020304" pitchFamily="18" charset="0"/>
                        </a:rPr>
                        <a:t>Members:</a:t>
                      </a:r>
                      <a:endParaRPr lang="en-US" sz="40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marL="0" marR="0">
                        <a:lnSpc>
                          <a:spcPct val="107000"/>
                        </a:lnSpc>
                        <a:spcAft>
                          <a:spcPts val="800"/>
                        </a:spcAft>
                        <a:buNone/>
                        <a:tabLst>
                          <a:tab pos="266700" algn="l"/>
                        </a:tabLst>
                      </a:pPr>
                      <a:r>
                        <a:rPr lang="en-US" sz="4800" kern="0" dirty="0" err="1">
                          <a:effectLst/>
                          <a:latin typeface="Cambria" panose="02040503050406030204" pitchFamily="18" charset="0"/>
                          <a:ea typeface="Times New Roman" panose="02020603050405020304" pitchFamily="18" charset="0"/>
                          <a:cs typeface="Segoe UI" panose="020B0502040204020203" pitchFamily="34" charset="0"/>
                        </a:rPr>
                        <a:t>Helinita</a:t>
                      </a:r>
                      <a:r>
                        <a:rPr lang="en-US" sz="4800" kern="0" dirty="0">
                          <a:effectLst/>
                          <a:latin typeface="Cambria" panose="02040503050406030204" pitchFamily="18" charset="0"/>
                          <a:ea typeface="Times New Roman" panose="02020603050405020304" pitchFamily="18" charset="0"/>
                          <a:cs typeface="Segoe UI" panose="020B0502040204020203" pitchFamily="34" charset="0"/>
                        </a:rPr>
                        <a:t> A. </a:t>
                      </a:r>
                      <a:r>
                        <a:rPr lang="en-US" sz="4800" kern="0" dirty="0" err="1">
                          <a:effectLst/>
                          <a:latin typeface="Cambria" panose="02040503050406030204" pitchFamily="18" charset="0"/>
                          <a:ea typeface="Times New Roman" panose="02020603050405020304" pitchFamily="18" charset="0"/>
                          <a:cs typeface="Segoe UI" panose="020B0502040204020203" pitchFamily="34" charset="0"/>
                        </a:rPr>
                        <a:t>Raterta</a:t>
                      </a:r>
                      <a:r>
                        <a:rPr lang="en-US" sz="4800" kern="0" dirty="0">
                          <a:effectLst/>
                          <a:latin typeface="Cambria" panose="02040503050406030204" pitchFamily="18" charset="0"/>
                          <a:ea typeface="Times New Roman" panose="02020603050405020304" pitchFamily="18" charset="0"/>
                          <a:cs typeface="Segoe UI" panose="020B0502040204020203" pitchFamily="34" charset="0"/>
                        </a:rPr>
                        <a:t> </a:t>
                      </a:r>
                      <a:endParaRPr lang="en-US" sz="40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839361655"/>
                  </a:ext>
                </a:extLst>
              </a:tr>
              <a:tr h="593784">
                <a:tc>
                  <a:txBody>
                    <a:bodyPr/>
                    <a:lstStyle/>
                    <a:p>
                      <a:pPr marL="0" marR="0">
                        <a:lnSpc>
                          <a:spcPct val="107000"/>
                        </a:lnSpc>
                        <a:spcAft>
                          <a:spcPts val="800"/>
                        </a:spcAft>
                        <a:buNone/>
                      </a:pPr>
                      <a:r>
                        <a:rPr lang="en-PH" sz="4800" kern="0">
                          <a:effectLst/>
                          <a:latin typeface="Times New Roman" panose="02020603050405020304" pitchFamily="18" charset="0"/>
                          <a:ea typeface="SimSun" panose="02010600030101010101" pitchFamily="2" charset="-122"/>
                          <a:cs typeface="Times New Roman" panose="02020603050405020304" pitchFamily="18" charset="0"/>
                        </a:rPr>
                        <a:t> </a:t>
                      </a:r>
                      <a:endParaRPr lang="en-US" sz="40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marL="0" marR="0">
                        <a:lnSpc>
                          <a:spcPct val="107000"/>
                        </a:lnSpc>
                        <a:spcAft>
                          <a:spcPts val="800"/>
                        </a:spcAft>
                        <a:buNone/>
                        <a:tabLst>
                          <a:tab pos="266700" algn="l"/>
                        </a:tabLst>
                      </a:pPr>
                      <a:r>
                        <a:rPr lang="en-US" sz="4800" kern="0" dirty="0">
                          <a:effectLst/>
                          <a:latin typeface="Cambria" panose="02040503050406030204" pitchFamily="18" charset="0"/>
                          <a:ea typeface="Times New Roman" panose="02020603050405020304" pitchFamily="18" charset="0"/>
                          <a:cs typeface="Segoe UI" panose="020B0502040204020203" pitchFamily="34" charset="0"/>
                        </a:rPr>
                        <a:t>Jonathan M. </a:t>
                      </a:r>
                      <a:r>
                        <a:rPr lang="en-US" sz="4800" kern="0" dirty="0" err="1">
                          <a:effectLst/>
                          <a:latin typeface="Cambria" panose="02040503050406030204" pitchFamily="18" charset="0"/>
                          <a:ea typeface="Times New Roman" panose="02020603050405020304" pitchFamily="18" charset="0"/>
                          <a:cs typeface="Segoe UI" panose="020B0502040204020203" pitchFamily="34" charset="0"/>
                        </a:rPr>
                        <a:t>Talmag</a:t>
                      </a:r>
                      <a:endParaRPr lang="en-US" sz="40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47731889"/>
                  </a:ext>
                </a:extLst>
              </a:tr>
              <a:tr h="593784">
                <a:tc>
                  <a:txBody>
                    <a:bodyPr/>
                    <a:lstStyle/>
                    <a:p>
                      <a:pPr marL="0" marR="0">
                        <a:lnSpc>
                          <a:spcPct val="107000"/>
                        </a:lnSpc>
                        <a:spcAft>
                          <a:spcPts val="800"/>
                        </a:spcAft>
                        <a:buNone/>
                      </a:pPr>
                      <a:r>
                        <a:rPr lang="en-PH" sz="4800" kern="0">
                          <a:effectLst/>
                          <a:latin typeface="Times New Roman" panose="02020603050405020304" pitchFamily="18" charset="0"/>
                          <a:ea typeface="SimSun" panose="02010600030101010101" pitchFamily="2" charset="-122"/>
                          <a:cs typeface="Times New Roman" panose="02020603050405020304" pitchFamily="18" charset="0"/>
                        </a:rPr>
                        <a:t> </a:t>
                      </a:r>
                      <a:endParaRPr lang="en-US" sz="40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marL="0" marR="0">
                        <a:lnSpc>
                          <a:spcPct val="107000"/>
                        </a:lnSpc>
                        <a:spcAft>
                          <a:spcPts val="800"/>
                        </a:spcAft>
                        <a:buNone/>
                        <a:tabLst>
                          <a:tab pos="266700" algn="l"/>
                        </a:tabLst>
                      </a:pPr>
                      <a:r>
                        <a:rPr lang="en-US" sz="4800" kern="0" dirty="0">
                          <a:effectLst/>
                          <a:latin typeface="Cambria" panose="02040503050406030204" pitchFamily="18" charset="0"/>
                          <a:ea typeface="Times New Roman" panose="02020603050405020304" pitchFamily="18" charset="0"/>
                          <a:cs typeface="Segoe UI" panose="020B0502040204020203" pitchFamily="34" charset="0"/>
                        </a:rPr>
                        <a:t>Anthony E. </a:t>
                      </a:r>
                      <a:r>
                        <a:rPr lang="en-US" sz="4800" kern="0" dirty="0" err="1">
                          <a:effectLst/>
                          <a:latin typeface="Cambria" panose="02040503050406030204" pitchFamily="18" charset="0"/>
                          <a:ea typeface="Times New Roman" panose="02020603050405020304" pitchFamily="18" charset="0"/>
                          <a:cs typeface="Segoe UI" panose="020B0502040204020203" pitchFamily="34" charset="0"/>
                        </a:rPr>
                        <a:t>Pailagao</a:t>
                      </a:r>
                      <a:r>
                        <a:rPr lang="en-US" sz="4800" kern="0" dirty="0">
                          <a:effectLst/>
                          <a:latin typeface="Cambria" panose="02040503050406030204" pitchFamily="18" charset="0"/>
                          <a:ea typeface="Times New Roman" panose="02020603050405020304" pitchFamily="18" charset="0"/>
                          <a:cs typeface="Segoe UI" panose="020B0502040204020203" pitchFamily="34" charset="0"/>
                        </a:rPr>
                        <a:t> </a:t>
                      </a:r>
                      <a:endParaRPr lang="en-US" sz="40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776833787"/>
                  </a:ext>
                </a:extLst>
              </a:tr>
              <a:tr h="934014">
                <a:tc>
                  <a:txBody>
                    <a:bodyPr/>
                    <a:lstStyle/>
                    <a:p>
                      <a:pPr marL="0" marR="0">
                        <a:lnSpc>
                          <a:spcPct val="107000"/>
                        </a:lnSpc>
                        <a:spcAft>
                          <a:spcPts val="800"/>
                        </a:spcAft>
                        <a:buNone/>
                      </a:pPr>
                      <a:r>
                        <a:rPr lang="en-PH" sz="4800" kern="0">
                          <a:solidFill>
                            <a:srgbClr val="080809"/>
                          </a:solidFill>
                          <a:effectLst/>
                          <a:latin typeface="Times New Roman" panose="02020603050405020304" pitchFamily="18" charset="0"/>
                          <a:ea typeface="SimSun" panose="02010600030101010101" pitchFamily="2" charset="-122"/>
                          <a:cs typeface="Times New Roman" panose="02020603050405020304" pitchFamily="18" charset="0"/>
                        </a:rPr>
                        <a:t> </a:t>
                      </a:r>
                      <a:endParaRPr lang="en-US" sz="40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marL="0" marR="0">
                        <a:lnSpc>
                          <a:spcPct val="107000"/>
                        </a:lnSpc>
                        <a:spcAft>
                          <a:spcPts val="800"/>
                        </a:spcAft>
                        <a:buNone/>
                        <a:tabLst>
                          <a:tab pos="266700" algn="l"/>
                        </a:tabLst>
                      </a:pPr>
                      <a:r>
                        <a:rPr lang="en-US" sz="4800" kern="0" dirty="0">
                          <a:effectLst/>
                          <a:latin typeface="Cambria" panose="02040503050406030204" pitchFamily="18" charset="0"/>
                          <a:ea typeface="Times New Roman" panose="02020603050405020304" pitchFamily="18" charset="0"/>
                          <a:cs typeface="Segoe UI" panose="020B0502040204020203" pitchFamily="34" charset="0"/>
                        </a:rPr>
                        <a:t>Hon. Liza G. </a:t>
                      </a:r>
                      <a:r>
                        <a:rPr lang="en-US" sz="4800" kern="0" dirty="0" err="1">
                          <a:effectLst/>
                          <a:latin typeface="Cambria" panose="02040503050406030204" pitchFamily="18" charset="0"/>
                          <a:ea typeface="Times New Roman" panose="02020603050405020304" pitchFamily="18" charset="0"/>
                          <a:cs typeface="Segoe UI" panose="020B0502040204020203" pitchFamily="34" charset="0"/>
                        </a:rPr>
                        <a:t>Carangcarang</a:t>
                      </a:r>
                      <a:r>
                        <a:rPr lang="en-US" sz="4800" kern="0" dirty="0">
                          <a:effectLst/>
                          <a:latin typeface="Cambria" panose="02040503050406030204" pitchFamily="18" charset="0"/>
                          <a:ea typeface="Times New Roman" panose="02020603050405020304" pitchFamily="18" charset="0"/>
                          <a:cs typeface="Segoe UI" panose="020B0502040204020203" pitchFamily="34" charset="0"/>
                        </a:rPr>
                        <a:t> </a:t>
                      </a:r>
                      <a:endParaRPr lang="en-US" sz="40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93555479"/>
                  </a:ext>
                </a:extLst>
              </a:tr>
              <a:tr h="593784">
                <a:tc>
                  <a:txBody>
                    <a:bodyPr/>
                    <a:lstStyle/>
                    <a:p>
                      <a:endParaRPr lang="en-US" sz="4800" dirty="0"/>
                    </a:p>
                  </a:txBody>
                  <a:tcPr anchor="ctr">
                    <a:lnB w="12700" cap="flat" cmpd="sng" algn="ctr">
                      <a:solidFill>
                        <a:schemeClr val="tx1"/>
                      </a:solidFill>
                      <a:prstDash val="solid"/>
                      <a:round/>
                      <a:headEnd type="none" w="med" len="med"/>
                      <a:tailEnd type="none" w="med" len="med"/>
                    </a:lnB>
                  </a:tcPr>
                </a:tc>
                <a:tc>
                  <a:txBody>
                    <a:bodyPr/>
                    <a:lstStyle/>
                    <a:p>
                      <a:endParaRPr lang="en-US" sz="4800" dirty="0"/>
                    </a:p>
                  </a:txBody>
                  <a:tcPr anchor="ctr"/>
                </a:tc>
                <a:extLst>
                  <a:ext uri="{0D108BD9-81ED-4DB2-BD59-A6C34878D82A}">
                    <a16:rowId xmlns:a16="http://schemas.microsoft.com/office/drawing/2014/main" val="588069339"/>
                  </a:ext>
                </a:extLst>
              </a:tr>
            </a:tbl>
          </a:graphicData>
        </a:graphic>
      </p:graphicFrame>
    </p:spTree>
    <p:extLst>
      <p:ext uri="{BB962C8B-B14F-4D97-AF65-F5344CB8AC3E}">
        <p14:creationId xmlns:p14="http://schemas.microsoft.com/office/powerpoint/2010/main" val="11034683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C4485B-CDA1-BCAB-4703-6C702459F68F}"/>
            </a:ext>
          </a:extLst>
        </p:cNvPr>
        <p:cNvGrpSpPr/>
        <p:nvPr/>
      </p:nvGrpSpPr>
      <p:grpSpPr>
        <a:xfrm>
          <a:off x="0" y="0"/>
          <a:ext cx="0" cy="0"/>
          <a:chOff x="0" y="0"/>
          <a:chExt cx="0" cy="0"/>
        </a:xfrm>
      </p:grpSpPr>
      <p:sp>
        <p:nvSpPr>
          <p:cNvPr id="11" name="Google Shape;104;g3a0c31a57f9_0_2">
            <a:extLst>
              <a:ext uri="{FF2B5EF4-FFF2-40B4-BE49-F238E27FC236}">
                <a16:creationId xmlns:a16="http://schemas.microsoft.com/office/drawing/2014/main" id="{F37034C8-0D2A-241B-98FA-569FD38B66FA}"/>
              </a:ext>
            </a:extLst>
          </p:cNvPr>
          <p:cNvSpPr txBox="1">
            <a:spLocks/>
          </p:cNvSpPr>
          <p:nvPr/>
        </p:nvSpPr>
        <p:spPr>
          <a:xfrm>
            <a:off x="1066800" y="12309"/>
            <a:ext cx="10711200" cy="794700"/>
          </a:xfrm>
          <a:prstGeom prst="rect">
            <a:avLst/>
          </a:prstGeom>
          <a:noFill/>
          <a:ln>
            <a:noFill/>
          </a:ln>
        </p:spPr>
        <p:txBody>
          <a:bodyPr spcFirstLastPara="1" wrap="square" lIns="91425" tIns="45700" rIns="91425" bIns="45700" anchor="t" anchorCtr="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90000"/>
              </a:lnSpc>
              <a:spcBef>
                <a:spcPts val="1000"/>
              </a:spcBef>
              <a:buClr>
                <a:srgbClr val="002060"/>
              </a:buClr>
              <a:buSzPts val="2400"/>
              <a:buFont typeface="Arial" pitchFamily="34" charset="0"/>
              <a:buNone/>
            </a:pPr>
            <a:r>
              <a:rPr lang="en-US" sz="3400" b="1" dirty="0">
                <a:solidFill>
                  <a:srgbClr val="002060"/>
                </a:solidFill>
                <a:latin typeface="Libre Franklin"/>
                <a:ea typeface="Libre Franklin"/>
                <a:cs typeface="Libre Franklin"/>
                <a:sym typeface="Libre Franklin"/>
              </a:rPr>
              <a:t>Students’ Physical and Mental Well-being</a:t>
            </a:r>
          </a:p>
        </p:txBody>
      </p:sp>
      <p:sp>
        <p:nvSpPr>
          <p:cNvPr id="12" name="Google Shape;105;g3a0c31a57f9_0_2">
            <a:extLst>
              <a:ext uri="{FF2B5EF4-FFF2-40B4-BE49-F238E27FC236}">
                <a16:creationId xmlns:a16="http://schemas.microsoft.com/office/drawing/2014/main" id="{3AB25028-7C73-6CAB-BF70-3DE436EC0664}"/>
              </a:ext>
            </a:extLst>
          </p:cNvPr>
          <p:cNvSpPr txBox="1">
            <a:spLocks noGrp="1"/>
          </p:cNvSpPr>
          <p:nvPr>
            <p:ph type="sldNum" idx="12"/>
          </p:nvPr>
        </p:nvSpPr>
        <p:spPr>
          <a:xfrm>
            <a:off x="10201653" y="6779697"/>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PH">
                <a:solidFill>
                  <a:schemeClr val="dk1"/>
                </a:solidFill>
              </a:rPr>
              <a:t>14</a:t>
            </a:fld>
            <a:endParaRPr>
              <a:solidFill>
                <a:schemeClr val="dk1"/>
              </a:solidFill>
            </a:endParaRPr>
          </a:p>
        </p:txBody>
      </p:sp>
      <p:sp>
        <p:nvSpPr>
          <p:cNvPr id="13" name="Google Shape;106;g3a0c31a57f9_0_2">
            <a:extLst>
              <a:ext uri="{FF2B5EF4-FFF2-40B4-BE49-F238E27FC236}">
                <a16:creationId xmlns:a16="http://schemas.microsoft.com/office/drawing/2014/main" id="{36B2E895-2B23-5EB5-3BB6-E742D173159A}"/>
              </a:ext>
            </a:extLst>
          </p:cNvPr>
          <p:cNvSpPr/>
          <p:nvPr/>
        </p:nvSpPr>
        <p:spPr>
          <a:xfrm>
            <a:off x="1066800" y="737409"/>
            <a:ext cx="9913800" cy="6960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002060"/>
              </a:solidFill>
              <a:latin typeface="Arial"/>
              <a:ea typeface="Arial"/>
              <a:cs typeface="Arial"/>
              <a:sym typeface="Arial"/>
            </a:endParaRPr>
          </a:p>
        </p:txBody>
      </p:sp>
      <p:graphicFrame>
        <p:nvGraphicFramePr>
          <p:cNvPr id="4" name="Table 3">
            <a:extLst>
              <a:ext uri="{FF2B5EF4-FFF2-40B4-BE49-F238E27FC236}">
                <a16:creationId xmlns:a16="http://schemas.microsoft.com/office/drawing/2014/main" id="{88712706-FD65-3810-CDC7-3422F647C00E}"/>
              </a:ext>
            </a:extLst>
          </p:cNvPr>
          <p:cNvGraphicFramePr>
            <a:graphicFrameLocks noGrp="1"/>
          </p:cNvGraphicFramePr>
          <p:nvPr>
            <p:extLst>
              <p:ext uri="{D42A27DB-BD31-4B8C-83A1-F6EECF244321}">
                <p14:modId xmlns:p14="http://schemas.microsoft.com/office/powerpoint/2010/main" val="2457449634"/>
              </p:ext>
            </p:extLst>
          </p:nvPr>
        </p:nvGraphicFramePr>
        <p:xfrm>
          <a:off x="1529334" y="983469"/>
          <a:ext cx="15229332" cy="8904197"/>
        </p:xfrm>
        <a:graphic>
          <a:graphicData uri="http://schemas.openxmlformats.org/drawingml/2006/table">
            <a:tbl>
              <a:tblPr firstRow="1" bandRow="1">
                <a:tableStyleId>{5C22544A-7EE6-4342-B048-85BDC9FD1C3A}</a:tableStyleId>
              </a:tblPr>
              <a:tblGrid>
                <a:gridCol w="5927184">
                  <a:extLst>
                    <a:ext uri="{9D8B030D-6E8A-4147-A177-3AD203B41FA5}">
                      <a16:colId xmlns:a16="http://schemas.microsoft.com/office/drawing/2014/main" val="1482614301"/>
                    </a:ext>
                  </a:extLst>
                </a:gridCol>
                <a:gridCol w="9302148">
                  <a:extLst>
                    <a:ext uri="{9D8B030D-6E8A-4147-A177-3AD203B41FA5}">
                      <a16:colId xmlns:a16="http://schemas.microsoft.com/office/drawing/2014/main" val="3727190227"/>
                    </a:ext>
                  </a:extLst>
                </a:gridCol>
              </a:tblGrid>
              <a:tr h="593784">
                <a:tc gridSpan="2">
                  <a:txBody>
                    <a:bodyPr/>
                    <a:lstStyle/>
                    <a:p>
                      <a:pPr algn="ctr"/>
                      <a:r>
                        <a:rPr lang="en-PH" sz="4800" b="1" kern="1200" dirty="0">
                          <a:solidFill>
                            <a:schemeClr val="lt1"/>
                          </a:solidFill>
                          <a:effectLst/>
                          <a:latin typeface="+mn-lt"/>
                          <a:ea typeface="+mn-ea"/>
                          <a:cs typeface="+mn-cs"/>
                        </a:rPr>
                        <a:t>SCHOOL GOVERNING COUNCIL (SGC)</a:t>
                      </a:r>
                      <a:endParaRPr lang="en-US" sz="19900" dirty="0"/>
                    </a:p>
                  </a:txBody>
                  <a:tcPr anchor="ctr"/>
                </a:tc>
                <a:tc hMerge="1">
                  <a:txBody>
                    <a:bodyPr/>
                    <a:lstStyle/>
                    <a:p>
                      <a:endParaRPr dirty="0"/>
                    </a:p>
                  </a:txBody>
                  <a:tcPr anchor="ctr"/>
                </a:tc>
                <a:extLst>
                  <a:ext uri="{0D108BD9-81ED-4DB2-BD59-A6C34878D82A}">
                    <a16:rowId xmlns:a16="http://schemas.microsoft.com/office/drawing/2014/main" val="2875160150"/>
                  </a:ext>
                </a:extLst>
              </a:tr>
              <a:tr h="593784">
                <a:tc>
                  <a:txBody>
                    <a:bodyPr/>
                    <a:lstStyle/>
                    <a:p>
                      <a:pPr marL="0" marR="0">
                        <a:lnSpc>
                          <a:spcPct val="107000"/>
                        </a:lnSpc>
                        <a:spcAft>
                          <a:spcPts val="800"/>
                        </a:spcAft>
                        <a:buNone/>
                      </a:pPr>
                      <a:r>
                        <a:rPr lang="en-PH" sz="4400" kern="0">
                          <a:effectLst/>
                          <a:latin typeface="Times New Roman" panose="02020603050405020304" pitchFamily="18" charset="0"/>
                          <a:ea typeface="SimSun" panose="02010600030101010101" pitchFamily="2" charset="-122"/>
                          <a:cs typeface="Times New Roman" panose="02020603050405020304" pitchFamily="18" charset="0"/>
                        </a:rPr>
                        <a:t>Chairperson</a:t>
                      </a:r>
                      <a:endParaRPr lang="en-US" sz="36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marL="0" marR="0">
                        <a:lnSpc>
                          <a:spcPct val="107000"/>
                        </a:lnSpc>
                        <a:spcAft>
                          <a:spcPts val="800"/>
                        </a:spcAft>
                        <a:buNone/>
                        <a:tabLst>
                          <a:tab pos="266700" algn="l"/>
                          <a:tab pos="844550" algn="l"/>
                        </a:tabLst>
                      </a:pPr>
                      <a:r>
                        <a:rPr lang="en-PH" sz="4400" kern="0">
                          <a:solidFill>
                            <a:srgbClr val="080809"/>
                          </a:solidFill>
                          <a:effectLst/>
                          <a:latin typeface="Times New Roman" panose="02020603050405020304" pitchFamily="18" charset="0"/>
                          <a:ea typeface="SimSun" panose="02010600030101010101" pitchFamily="2" charset="-122"/>
                          <a:cs typeface="Times New Roman" panose="02020603050405020304" pitchFamily="18" charset="0"/>
                        </a:rPr>
                        <a:t>Dante O. Cabaron</a:t>
                      </a:r>
                      <a:endParaRPr lang="en-US" sz="36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200212261"/>
                  </a:ext>
                </a:extLst>
              </a:tr>
              <a:tr h="934596">
                <a:tc>
                  <a:txBody>
                    <a:bodyPr/>
                    <a:lstStyle/>
                    <a:p>
                      <a:pPr marL="0" marR="0">
                        <a:lnSpc>
                          <a:spcPct val="107000"/>
                        </a:lnSpc>
                        <a:spcAft>
                          <a:spcPts val="800"/>
                        </a:spcAft>
                        <a:buNone/>
                      </a:pPr>
                      <a:r>
                        <a:rPr lang="en-PH" sz="4400" kern="0">
                          <a:solidFill>
                            <a:srgbClr val="080809"/>
                          </a:solidFill>
                          <a:effectLst/>
                          <a:latin typeface="Times New Roman" panose="02020603050405020304" pitchFamily="18" charset="0"/>
                          <a:ea typeface="SimSun" panose="02010600030101010101" pitchFamily="2" charset="-122"/>
                          <a:cs typeface="Times New Roman" panose="02020603050405020304" pitchFamily="18" charset="0"/>
                        </a:rPr>
                        <a:t>Vice-Chairperson</a:t>
                      </a:r>
                      <a:endParaRPr lang="en-US" sz="36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marL="0" marR="0">
                        <a:lnSpc>
                          <a:spcPct val="107000"/>
                        </a:lnSpc>
                        <a:spcAft>
                          <a:spcPts val="800"/>
                        </a:spcAft>
                        <a:buNone/>
                        <a:tabLst>
                          <a:tab pos="266700" algn="l"/>
                          <a:tab pos="844550" algn="l"/>
                        </a:tabLst>
                      </a:pPr>
                      <a:r>
                        <a:rPr lang="en-PH" sz="4400" kern="0">
                          <a:solidFill>
                            <a:srgbClr val="080809"/>
                          </a:solidFill>
                          <a:effectLst/>
                          <a:latin typeface="Times New Roman" panose="02020603050405020304" pitchFamily="18" charset="0"/>
                          <a:ea typeface="SimSun" panose="02010600030101010101" pitchFamily="2" charset="-122"/>
                          <a:cs typeface="Times New Roman" panose="02020603050405020304" pitchFamily="18" charset="0"/>
                        </a:rPr>
                        <a:t>John Paul Labasano </a:t>
                      </a:r>
                      <a:endParaRPr lang="en-US" sz="36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850735565"/>
                  </a:ext>
                </a:extLst>
              </a:tr>
              <a:tr h="593784">
                <a:tc>
                  <a:txBody>
                    <a:bodyPr/>
                    <a:lstStyle/>
                    <a:p>
                      <a:pPr marL="0" marR="0">
                        <a:lnSpc>
                          <a:spcPct val="107000"/>
                        </a:lnSpc>
                        <a:spcAft>
                          <a:spcPts val="800"/>
                        </a:spcAft>
                        <a:buNone/>
                      </a:pPr>
                      <a:r>
                        <a:rPr lang="en-PH" sz="4400" kern="0">
                          <a:effectLst/>
                          <a:latin typeface="Times New Roman" panose="02020603050405020304" pitchFamily="18" charset="0"/>
                          <a:ea typeface="SimSun" panose="02010600030101010101" pitchFamily="2" charset="-122"/>
                          <a:cs typeface="Times New Roman" panose="02020603050405020304" pitchFamily="18" charset="0"/>
                        </a:rPr>
                        <a:t>Secretary</a:t>
                      </a:r>
                      <a:endParaRPr lang="en-US" sz="36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marL="0" marR="0">
                        <a:lnSpc>
                          <a:spcPct val="107000"/>
                        </a:lnSpc>
                        <a:spcAft>
                          <a:spcPts val="800"/>
                        </a:spcAft>
                        <a:buNone/>
                        <a:tabLst>
                          <a:tab pos="266700" algn="l"/>
                          <a:tab pos="844550" algn="l"/>
                        </a:tabLst>
                      </a:pPr>
                      <a:r>
                        <a:rPr lang="en-PH" sz="4400" kern="0" dirty="0" err="1">
                          <a:solidFill>
                            <a:srgbClr val="080809"/>
                          </a:solidFill>
                          <a:effectLst/>
                          <a:latin typeface="Times New Roman" panose="02020603050405020304" pitchFamily="18" charset="0"/>
                          <a:ea typeface="SimSun" panose="02010600030101010101" pitchFamily="2" charset="-122"/>
                          <a:cs typeface="Times New Roman" panose="02020603050405020304" pitchFamily="18" charset="0"/>
                        </a:rPr>
                        <a:t>Jeazel</a:t>
                      </a:r>
                      <a:r>
                        <a:rPr lang="en-PH" sz="4400" kern="0" dirty="0">
                          <a:solidFill>
                            <a:srgbClr val="080809"/>
                          </a:solidFill>
                          <a:effectLst/>
                          <a:latin typeface="Times New Roman" panose="02020603050405020304" pitchFamily="18" charset="0"/>
                          <a:ea typeface="SimSun" panose="02010600030101010101" pitchFamily="2" charset="-122"/>
                          <a:cs typeface="Times New Roman" panose="02020603050405020304" pitchFamily="18" charset="0"/>
                        </a:rPr>
                        <a:t> M. Ching </a:t>
                      </a:r>
                      <a:endParaRPr lang="en-US" sz="36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839361655"/>
                  </a:ext>
                </a:extLst>
              </a:tr>
              <a:tr h="593784">
                <a:tc>
                  <a:txBody>
                    <a:bodyPr/>
                    <a:lstStyle/>
                    <a:p>
                      <a:pPr marL="0" marR="0">
                        <a:lnSpc>
                          <a:spcPct val="107000"/>
                        </a:lnSpc>
                        <a:spcAft>
                          <a:spcPts val="800"/>
                        </a:spcAft>
                        <a:buNone/>
                      </a:pPr>
                      <a:r>
                        <a:rPr lang="en-PH" sz="4400" kern="0">
                          <a:solidFill>
                            <a:srgbClr val="080809"/>
                          </a:solidFill>
                          <a:effectLst/>
                          <a:latin typeface="Times New Roman" panose="02020603050405020304" pitchFamily="18" charset="0"/>
                          <a:ea typeface="SimSun" panose="02010600030101010101" pitchFamily="2" charset="-122"/>
                          <a:cs typeface="Times New Roman" panose="02020603050405020304" pitchFamily="18" charset="0"/>
                        </a:rPr>
                        <a:t>Members:</a:t>
                      </a:r>
                      <a:endParaRPr lang="en-US" sz="36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marL="0" marR="0">
                        <a:lnSpc>
                          <a:spcPct val="107000"/>
                        </a:lnSpc>
                        <a:spcAft>
                          <a:spcPts val="800"/>
                        </a:spcAft>
                        <a:buNone/>
                        <a:tabLst>
                          <a:tab pos="266700" algn="l"/>
                        </a:tabLst>
                      </a:pPr>
                      <a:r>
                        <a:rPr lang="en-US" sz="4400" kern="0">
                          <a:effectLst/>
                          <a:latin typeface="Cambria" panose="02040503050406030204" pitchFamily="18" charset="0"/>
                          <a:ea typeface="Times New Roman" panose="02020603050405020304" pitchFamily="18" charset="0"/>
                          <a:cs typeface="Segoe UI" panose="020B0502040204020203" pitchFamily="34" charset="0"/>
                        </a:rPr>
                        <a:t>Lilibeth O. Amboy </a:t>
                      </a:r>
                      <a:endParaRPr lang="en-US" sz="36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47731889"/>
                  </a:ext>
                </a:extLst>
              </a:tr>
              <a:tr h="593784">
                <a:tc>
                  <a:txBody>
                    <a:bodyPr/>
                    <a:lstStyle/>
                    <a:p>
                      <a:pPr marL="0" marR="0">
                        <a:lnSpc>
                          <a:spcPct val="107000"/>
                        </a:lnSpc>
                        <a:spcAft>
                          <a:spcPts val="800"/>
                        </a:spcAft>
                        <a:buNone/>
                      </a:pPr>
                      <a:r>
                        <a:rPr lang="en-PH" sz="4400" kern="0" dirty="0">
                          <a:effectLst/>
                          <a:latin typeface="Times New Roman" panose="02020603050405020304" pitchFamily="18" charset="0"/>
                          <a:ea typeface="SimSun" panose="02010600030101010101" pitchFamily="2" charset="-122"/>
                          <a:cs typeface="Times New Roman" panose="02020603050405020304" pitchFamily="18" charset="0"/>
                        </a:rPr>
                        <a:t> </a:t>
                      </a:r>
                      <a:endParaRPr lang="en-US" sz="36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marL="0" marR="0">
                        <a:lnSpc>
                          <a:spcPct val="107000"/>
                        </a:lnSpc>
                        <a:spcAft>
                          <a:spcPts val="800"/>
                        </a:spcAft>
                        <a:buNone/>
                        <a:tabLst>
                          <a:tab pos="266700" algn="l"/>
                        </a:tabLst>
                      </a:pPr>
                      <a:r>
                        <a:rPr lang="en-US" sz="4400" kern="0">
                          <a:effectLst/>
                          <a:latin typeface="Cambria" panose="02040503050406030204" pitchFamily="18" charset="0"/>
                          <a:ea typeface="Times New Roman" panose="02020603050405020304" pitchFamily="18" charset="0"/>
                          <a:cs typeface="Segoe UI" panose="020B0502040204020203" pitchFamily="34" charset="0"/>
                        </a:rPr>
                        <a:t>Maricel U. Huera </a:t>
                      </a:r>
                      <a:endParaRPr lang="en-US" sz="36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776833787"/>
                  </a:ext>
                </a:extLst>
              </a:tr>
              <a:tr h="934014">
                <a:tc>
                  <a:txBody>
                    <a:bodyPr/>
                    <a:lstStyle/>
                    <a:p>
                      <a:pPr marL="0" marR="0">
                        <a:lnSpc>
                          <a:spcPct val="107000"/>
                        </a:lnSpc>
                        <a:spcAft>
                          <a:spcPts val="800"/>
                        </a:spcAft>
                        <a:buNone/>
                      </a:pPr>
                      <a:r>
                        <a:rPr lang="en-PH" sz="4400" kern="0">
                          <a:effectLst/>
                          <a:latin typeface="Times New Roman" panose="02020603050405020304" pitchFamily="18" charset="0"/>
                          <a:ea typeface="SimSun" panose="02010600030101010101" pitchFamily="2" charset="-122"/>
                          <a:cs typeface="Times New Roman" panose="02020603050405020304" pitchFamily="18" charset="0"/>
                        </a:rPr>
                        <a:t> </a:t>
                      </a:r>
                      <a:endParaRPr lang="en-US" sz="36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marL="0" marR="0">
                        <a:lnSpc>
                          <a:spcPct val="107000"/>
                        </a:lnSpc>
                        <a:spcAft>
                          <a:spcPts val="800"/>
                        </a:spcAft>
                        <a:buNone/>
                        <a:tabLst>
                          <a:tab pos="266700" algn="l"/>
                        </a:tabLst>
                      </a:pPr>
                      <a:r>
                        <a:rPr lang="en-US" sz="4400" kern="0">
                          <a:effectLst/>
                          <a:latin typeface="Cambria" panose="02040503050406030204" pitchFamily="18" charset="0"/>
                          <a:ea typeface="Times New Roman" panose="02020603050405020304" pitchFamily="18" charset="0"/>
                          <a:cs typeface="Segoe UI" panose="020B0502040204020203" pitchFamily="34" charset="0"/>
                        </a:rPr>
                        <a:t>Aleja D. Martinez </a:t>
                      </a:r>
                      <a:endParaRPr lang="en-US" sz="36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93555479"/>
                  </a:ext>
                </a:extLst>
              </a:tr>
              <a:tr h="934014">
                <a:tc>
                  <a:txBody>
                    <a:bodyPr/>
                    <a:lstStyle/>
                    <a:p>
                      <a:pPr marL="0" marR="0">
                        <a:lnSpc>
                          <a:spcPct val="107000"/>
                        </a:lnSpc>
                        <a:spcAft>
                          <a:spcPts val="800"/>
                        </a:spcAft>
                        <a:buNone/>
                      </a:pPr>
                      <a:r>
                        <a:rPr lang="en-PH" sz="4400" kern="0" dirty="0">
                          <a:solidFill>
                            <a:srgbClr val="080809"/>
                          </a:solidFill>
                          <a:effectLst/>
                          <a:latin typeface="Times New Roman" panose="02020603050405020304" pitchFamily="18" charset="0"/>
                          <a:ea typeface="SimSun" panose="02010600030101010101" pitchFamily="2" charset="-122"/>
                          <a:cs typeface="Times New Roman" panose="02020603050405020304" pitchFamily="18" charset="0"/>
                        </a:rPr>
                        <a:t> </a:t>
                      </a:r>
                      <a:endParaRPr lang="en-US" sz="36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marL="0" marR="0">
                        <a:lnSpc>
                          <a:spcPct val="107000"/>
                        </a:lnSpc>
                        <a:spcAft>
                          <a:spcPts val="800"/>
                        </a:spcAft>
                        <a:buNone/>
                        <a:tabLst>
                          <a:tab pos="266700" algn="l"/>
                        </a:tabLst>
                      </a:pPr>
                      <a:r>
                        <a:rPr lang="en-US" sz="4400" kern="0">
                          <a:effectLst/>
                          <a:latin typeface="Cambria" panose="02040503050406030204" pitchFamily="18" charset="0"/>
                          <a:ea typeface="Times New Roman" panose="02020603050405020304" pitchFamily="18" charset="0"/>
                          <a:cs typeface="Segoe UI" panose="020B0502040204020203" pitchFamily="34" charset="0"/>
                        </a:rPr>
                        <a:t>Helinita A. Raterta </a:t>
                      </a:r>
                      <a:endParaRPr lang="en-US" sz="36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945216097"/>
                  </a:ext>
                </a:extLst>
              </a:tr>
              <a:tr h="934014">
                <a:tc>
                  <a:txBody>
                    <a:bodyPr/>
                    <a:lstStyle/>
                    <a:p>
                      <a:pPr marL="0" marR="0">
                        <a:lnSpc>
                          <a:spcPct val="107000"/>
                        </a:lnSpc>
                        <a:spcAft>
                          <a:spcPts val="800"/>
                        </a:spcAft>
                        <a:buNone/>
                      </a:pPr>
                      <a:r>
                        <a:rPr lang="en-PH" sz="4400" kern="0">
                          <a:effectLst/>
                          <a:latin typeface="Times New Roman" panose="02020603050405020304" pitchFamily="18" charset="0"/>
                          <a:ea typeface="SimSun" panose="02010600030101010101" pitchFamily="2" charset="-122"/>
                          <a:cs typeface="Times New Roman" panose="02020603050405020304" pitchFamily="18" charset="0"/>
                        </a:rPr>
                        <a:t> </a:t>
                      </a:r>
                      <a:endParaRPr lang="en-US" sz="36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marL="0" marR="0" fontAlgn="base">
                        <a:lnSpc>
                          <a:spcPct val="107000"/>
                        </a:lnSpc>
                        <a:spcAft>
                          <a:spcPts val="800"/>
                        </a:spcAft>
                        <a:buNone/>
                      </a:pPr>
                      <a:r>
                        <a:rPr lang="en-US" sz="4400" kern="0">
                          <a:effectLst/>
                          <a:latin typeface="Cambria" panose="02040503050406030204" pitchFamily="18" charset="0"/>
                          <a:ea typeface="Times New Roman" panose="02020603050405020304" pitchFamily="18" charset="0"/>
                          <a:cs typeface="Segoe UI" panose="020B0502040204020203" pitchFamily="34" charset="0"/>
                        </a:rPr>
                        <a:t>Liza G. Carangcarang </a:t>
                      </a:r>
                      <a:endParaRPr lang="en-US" sz="36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050115983"/>
                  </a:ext>
                </a:extLst>
              </a:tr>
              <a:tr h="934014">
                <a:tc>
                  <a:txBody>
                    <a:bodyPr/>
                    <a:lstStyle/>
                    <a:p>
                      <a:pPr marL="0" marR="0">
                        <a:lnSpc>
                          <a:spcPct val="107000"/>
                        </a:lnSpc>
                        <a:spcAft>
                          <a:spcPts val="800"/>
                        </a:spcAft>
                        <a:buNone/>
                      </a:pPr>
                      <a:r>
                        <a:rPr lang="en-PH" sz="4400" kern="0">
                          <a:effectLst/>
                          <a:latin typeface="Times New Roman" panose="02020603050405020304" pitchFamily="18" charset="0"/>
                          <a:ea typeface="SimSun" panose="02010600030101010101" pitchFamily="2" charset="-122"/>
                          <a:cs typeface="Times New Roman" panose="02020603050405020304" pitchFamily="18" charset="0"/>
                        </a:rPr>
                        <a:t> </a:t>
                      </a:r>
                      <a:endParaRPr lang="en-US" sz="36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marL="0" marR="0">
                        <a:lnSpc>
                          <a:spcPct val="107000"/>
                        </a:lnSpc>
                        <a:spcAft>
                          <a:spcPts val="800"/>
                        </a:spcAft>
                        <a:buNone/>
                        <a:tabLst>
                          <a:tab pos="266700" algn="l"/>
                        </a:tabLst>
                      </a:pPr>
                      <a:r>
                        <a:rPr lang="en-US" sz="4400" kern="0">
                          <a:effectLst/>
                          <a:latin typeface="Cambria" panose="02040503050406030204" pitchFamily="18" charset="0"/>
                          <a:ea typeface="Times New Roman" panose="02020603050405020304" pitchFamily="18" charset="0"/>
                          <a:cs typeface="Segoe UI" panose="020B0502040204020203" pitchFamily="34" charset="0"/>
                        </a:rPr>
                        <a:t>Ecyl Valmoria </a:t>
                      </a:r>
                      <a:endParaRPr lang="en-US" sz="36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124797825"/>
                  </a:ext>
                </a:extLst>
              </a:tr>
              <a:tr h="593784">
                <a:tc>
                  <a:txBody>
                    <a:bodyPr/>
                    <a:lstStyle/>
                    <a:p>
                      <a:pPr marL="0" marR="0">
                        <a:lnSpc>
                          <a:spcPct val="107000"/>
                        </a:lnSpc>
                        <a:spcAft>
                          <a:spcPts val="800"/>
                        </a:spcAft>
                        <a:buNone/>
                      </a:pPr>
                      <a:r>
                        <a:rPr lang="en-PH" sz="4400" kern="0">
                          <a:effectLst/>
                          <a:latin typeface="Times New Roman" panose="02020603050405020304" pitchFamily="18" charset="0"/>
                          <a:ea typeface="SimSun" panose="02010600030101010101" pitchFamily="2" charset="-122"/>
                          <a:cs typeface="Times New Roman" panose="02020603050405020304" pitchFamily="18" charset="0"/>
                        </a:rPr>
                        <a:t> </a:t>
                      </a:r>
                      <a:endParaRPr lang="en-US" sz="36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lnB w="12700" cap="flat" cmpd="sng" algn="ctr">
                      <a:solidFill>
                        <a:schemeClr val="tx1"/>
                      </a:solidFill>
                      <a:prstDash val="solid"/>
                      <a:round/>
                      <a:headEnd type="none" w="med" len="med"/>
                      <a:tailEnd type="none" w="med" len="med"/>
                    </a:lnB>
                  </a:tcPr>
                </a:tc>
                <a:tc>
                  <a:txBody>
                    <a:bodyPr/>
                    <a:lstStyle/>
                    <a:p>
                      <a:pPr marL="0" marR="0">
                        <a:lnSpc>
                          <a:spcPct val="107000"/>
                        </a:lnSpc>
                        <a:spcAft>
                          <a:spcPts val="800"/>
                        </a:spcAft>
                        <a:buNone/>
                        <a:tabLst>
                          <a:tab pos="266700" algn="l"/>
                        </a:tabLst>
                      </a:pPr>
                      <a:r>
                        <a:rPr lang="en-US" sz="4400" kern="0" dirty="0">
                          <a:effectLst/>
                          <a:latin typeface="Cambria" panose="02040503050406030204" pitchFamily="18" charset="0"/>
                          <a:ea typeface="Times New Roman" panose="02020603050405020304" pitchFamily="18" charset="0"/>
                          <a:cs typeface="Segoe UI" panose="020B0502040204020203" pitchFamily="34" charset="0"/>
                        </a:rPr>
                        <a:t>Kathleen Amboy </a:t>
                      </a:r>
                      <a:endParaRPr lang="en-US" sz="36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588069339"/>
                  </a:ext>
                </a:extLst>
              </a:tr>
            </a:tbl>
          </a:graphicData>
        </a:graphic>
      </p:graphicFrame>
    </p:spTree>
    <p:extLst>
      <p:ext uri="{BB962C8B-B14F-4D97-AF65-F5344CB8AC3E}">
        <p14:creationId xmlns:p14="http://schemas.microsoft.com/office/powerpoint/2010/main" val="18454710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F5ABC4-33B7-E382-1AAA-150E4CCC4AE0}"/>
            </a:ext>
          </a:extLst>
        </p:cNvPr>
        <p:cNvGrpSpPr/>
        <p:nvPr/>
      </p:nvGrpSpPr>
      <p:grpSpPr>
        <a:xfrm>
          <a:off x="0" y="0"/>
          <a:ext cx="0" cy="0"/>
          <a:chOff x="0" y="0"/>
          <a:chExt cx="0" cy="0"/>
        </a:xfrm>
      </p:grpSpPr>
      <p:sp>
        <p:nvSpPr>
          <p:cNvPr id="10" name="Google Shape;103;g3a0c31a57f9_0_2">
            <a:extLst>
              <a:ext uri="{FF2B5EF4-FFF2-40B4-BE49-F238E27FC236}">
                <a16:creationId xmlns:a16="http://schemas.microsoft.com/office/drawing/2014/main" id="{370F6AD2-88CF-0583-15BC-6C15F5CF5EFD}"/>
              </a:ext>
            </a:extLst>
          </p:cNvPr>
          <p:cNvSpPr txBox="1">
            <a:spLocks/>
          </p:cNvSpPr>
          <p:nvPr/>
        </p:nvSpPr>
        <p:spPr>
          <a:xfrm>
            <a:off x="1151575" y="635375"/>
            <a:ext cx="11503200" cy="794700"/>
          </a:xfrm>
          <a:prstGeom prst="rect">
            <a:avLst/>
          </a:prstGeom>
          <a:noFill/>
          <a:ln>
            <a:noFill/>
          </a:ln>
          <a:effectLst>
            <a:outerShdw blurRad="50800" dist="38100" dir="8100000" algn="tr" rotWithShape="0">
              <a:srgbClr val="000000">
                <a:alpha val="40000"/>
              </a:srgbClr>
            </a:outerShdw>
          </a:effectLst>
        </p:spPr>
        <p:txBody>
          <a:bodyPr spcFirstLastPara="1" wrap="square" lIns="91425" tIns="45700" rIns="91425" bIns="45700" anchor="b" anchorCtr="0">
            <a:normAutofit fontScale="9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90000"/>
              </a:lnSpc>
              <a:spcBef>
                <a:spcPts val="0"/>
              </a:spcBef>
              <a:buClr>
                <a:srgbClr val="002060"/>
              </a:buClr>
              <a:buSzPct val="100000"/>
              <a:buFont typeface="Libre Franklin Black"/>
              <a:buNone/>
            </a:pPr>
            <a:r>
              <a:rPr lang="en-PH" sz="6600" b="1" i="1" dirty="0">
                <a:solidFill>
                  <a:srgbClr val="002060"/>
                </a:solidFill>
                <a:latin typeface="Libre Franklin Black"/>
                <a:ea typeface="Libre Franklin Black"/>
                <a:cs typeface="Libre Franklin Black"/>
                <a:sym typeface="Libre Franklin Black"/>
              </a:rPr>
              <a:t>Issues and Concerns</a:t>
            </a:r>
          </a:p>
        </p:txBody>
      </p:sp>
      <p:sp>
        <p:nvSpPr>
          <p:cNvPr id="13" name="Google Shape;106;g3a0c31a57f9_0_2">
            <a:extLst>
              <a:ext uri="{FF2B5EF4-FFF2-40B4-BE49-F238E27FC236}">
                <a16:creationId xmlns:a16="http://schemas.microsoft.com/office/drawing/2014/main" id="{69878132-6BCC-84DC-58B5-CBDD78ADAF41}"/>
              </a:ext>
            </a:extLst>
          </p:cNvPr>
          <p:cNvSpPr/>
          <p:nvPr/>
        </p:nvSpPr>
        <p:spPr>
          <a:xfrm>
            <a:off x="1295404" y="1430076"/>
            <a:ext cx="9913800" cy="6960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002060"/>
              </a:solidFill>
              <a:latin typeface="Arial"/>
              <a:ea typeface="Arial"/>
              <a:cs typeface="Arial"/>
              <a:sym typeface="Arial"/>
            </a:endParaRPr>
          </a:p>
        </p:txBody>
      </p:sp>
      <p:graphicFrame>
        <p:nvGraphicFramePr>
          <p:cNvPr id="2" name="Google Shape;179;p11">
            <a:extLst>
              <a:ext uri="{FF2B5EF4-FFF2-40B4-BE49-F238E27FC236}">
                <a16:creationId xmlns:a16="http://schemas.microsoft.com/office/drawing/2014/main" id="{C708FAC4-142E-2CA7-B5F5-85D28851E6F5}"/>
              </a:ext>
            </a:extLst>
          </p:cNvPr>
          <p:cNvGraphicFramePr/>
          <p:nvPr>
            <p:extLst>
              <p:ext uri="{D42A27DB-BD31-4B8C-83A1-F6EECF244321}">
                <p14:modId xmlns:p14="http://schemas.microsoft.com/office/powerpoint/2010/main" val="2607852922"/>
              </p:ext>
            </p:extLst>
          </p:nvPr>
        </p:nvGraphicFramePr>
        <p:xfrm>
          <a:off x="190500" y="1311293"/>
          <a:ext cx="17907000" cy="9523693"/>
        </p:xfrm>
        <a:graphic>
          <a:graphicData uri="http://schemas.openxmlformats.org/drawingml/2006/table">
            <a:tbl>
              <a:tblPr firstRow="1" bandRow="1">
                <a:tableStyleId>{BDBED569-4797-4DF1-A0F4-6AAB3CD982D8}</a:tableStyleId>
              </a:tblPr>
              <a:tblGrid>
                <a:gridCol w="3086100">
                  <a:extLst>
                    <a:ext uri="{9D8B030D-6E8A-4147-A177-3AD203B41FA5}">
                      <a16:colId xmlns:a16="http://schemas.microsoft.com/office/drawing/2014/main" val="20001"/>
                    </a:ext>
                  </a:extLst>
                </a:gridCol>
                <a:gridCol w="4358640">
                  <a:extLst>
                    <a:ext uri="{9D8B030D-6E8A-4147-A177-3AD203B41FA5}">
                      <a16:colId xmlns:a16="http://schemas.microsoft.com/office/drawing/2014/main" val="20002"/>
                    </a:ext>
                  </a:extLst>
                </a:gridCol>
                <a:gridCol w="4899660">
                  <a:extLst>
                    <a:ext uri="{9D8B030D-6E8A-4147-A177-3AD203B41FA5}">
                      <a16:colId xmlns:a16="http://schemas.microsoft.com/office/drawing/2014/main" val="20003"/>
                    </a:ext>
                  </a:extLst>
                </a:gridCol>
                <a:gridCol w="5562600">
                  <a:extLst>
                    <a:ext uri="{9D8B030D-6E8A-4147-A177-3AD203B41FA5}">
                      <a16:colId xmlns:a16="http://schemas.microsoft.com/office/drawing/2014/main" val="20004"/>
                    </a:ext>
                  </a:extLst>
                </a:gridCol>
              </a:tblGrid>
              <a:tr h="649393">
                <a:tc gridSpan="3">
                  <a:txBody>
                    <a:bodyPr/>
                    <a:lstStyle/>
                    <a:p>
                      <a:pPr marL="0" marR="0" lvl="0" indent="0" algn="ctr" rtl="0">
                        <a:spcBef>
                          <a:spcPts val="0"/>
                        </a:spcBef>
                        <a:spcAft>
                          <a:spcPts val="0"/>
                        </a:spcAft>
                        <a:buClr>
                          <a:schemeClr val="dk1"/>
                        </a:buClr>
                        <a:buSzPts val="1400"/>
                        <a:buFont typeface="Calibri"/>
                        <a:buNone/>
                      </a:pPr>
                      <a:endParaRPr sz="2000" u="none" strike="noStrike" cap="none" dirty="0">
                        <a:latin typeface="Bookman Old Style" panose="02050604050505020204" pitchFamily="18" charset="0"/>
                        <a:ea typeface="Bookman Old Style"/>
                        <a:cs typeface="Bookman Old Style"/>
                        <a:sym typeface="Bookman Old Style"/>
                      </a:endParaRPr>
                    </a:p>
                  </a:txBody>
                  <a:tcPr marL="91450" marR="91450" marT="45725" marB="45725" anchor="ctr"/>
                </a:tc>
                <a:tc hMerge="1">
                  <a:txBody>
                    <a:bodyPr/>
                    <a:lstStyle/>
                    <a:p>
                      <a:endParaRPr lang="en-US"/>
                    </a:p>
                  </a:txBody>
                  <a:tcPr/>
                </a:tc>
                <a:tc hMerge="1">
                  <a:txBody>
                    <a:bodyPr/>
                    <a:lstStyle/>
                    <a:p>
                      <a:endParaRPr lang="en-US"/>
                    </a:p>
                  </a:txBody>
                  <a:tcPr/>
                </a:tc>
                <a:tc rowSpan="2">
                  <a:txBody>
                    <a:bodyPr/>
                    <a:lstStyle/>
                    <a:p>
                      <a:pPr marL="0" marR="0" lvl="0" indent="0" algn="ctr" rtl="0">
                        <a:spcBef>
                          <a:spcPts val="0"/>
                        </a:spcBef>
                        <a:spcAft>
                          <a:spcPts val="0"/>
                        </a:spcAft>
                        <a:buClr>
                          <a:schemeClr val="dk1"/>
                        </a:buClr>
                        <a:buSzPts val="1400"/>
                        <a:buFont typeface="Calibri"/>
                        <a:buNone/>
                      </a:pPr>
                      <a:r>
                        <a:rPr lang="en-PH" sz="2000" u="none" strike="noStrike" cap="none" dirty="0">
                          <a:latin typeface="Bookman Old Style" panose="02050604050505020204" pitchFamily="18" charset="0"/>
                        </a:rPr>
                        <a:t>Action Taken or to be taken</a:t>
                      </a:r>
                      <a:endParaRPr sz="2000" u="none" strike="noStrike" cap="none" dirty="0">
                        <a:latin typeface="Bookman Old Style" panose="02050604050505020204" pitchFamily="18" charset="0"/>
                        <a:ea typeface="Bookman Old Style"/>
                        <a:cs typeface="Bookman Old Style"/>
                        <a:sym typeface="Bookman Old Style"/>
                      </a:endParaRPr>
                    </a:p>
                  </a:txBody>
                  <a:tcPr marL="91450" marR="91450" marT="45725" marB="45725" anchor="ctr"/>
                </a:tc>
                <a:extLst>
                  <a:ext uri="{0D108BD9-81ED-4DB2-BD59-A6C34878D82A}">
                    <a16:rowId xmlns:a16="http://schemas.microsoft.com/office/drawing/2014/main" val="10000"/>
                  </a:ext>
                </a:extLst>
              </a:tr>
              <a:tr h="1648434">
                <a:tc>
                  <a:txBody>
                    <a:bodyPr/>
                    <a:lstStyle/>
                    <a:p>
                      <a:pPr marL="0" marR="0" lvl="0" indent="0" algn="ctr" rtl="0">
                        <a:spcBef>
                          <a:spcPts val="0"/>
                        </a:spcBef>
                        <a:spcAft>
                          <a:spcPts val="0"/>
                        </a:spcAft>
                        <a:buClr>
                          <a:schemeClr val="dk1"/>
                        </a:buClr>
                        <a:buSzPts val="1400"/>
                        <a:buFont typeface="Calibri"/>
                        <a:buNone/>
                      </a:pPr>
                      <a:r>
                        <a:rPr lang="en-PH" sz="2000" b="1" u="none" strike="noStrike" cap="none" dirty="0">
                          <a:latin typeface="Bookman Old Style" panose="02050604050505020204" pitchFamily="18" charset="0"/>
                        </a:rPr>
                        <a:t>Operational Issue</a:t>
                      </a:r>
                      <a:endParaRPr sz="2000" b="1" u="none" strike="noStrike" cap="none" dirty="0">
                        <a:latin typeface="Bookman Old Style" panose="02050604050505020204" pitchFamily="18" charset="0"/>
                        <a:ea typeface="Bookman Old Style"/>
                        <a:cs typeface="Bookman Old Style"/>
                        <a:sym typeface="Bookman Old Style"/>
                      </a:endParaRPr>
                    </a:p>
                  </a:txBody>
                  <a:tcPr marL="91450" marR="91450" marT="45725" marB="45725" anchor="ctr"/>
                </a:tc>
                <a:tc>
                  <a:txBody>
                    <a:bodyPr/>
                    <a:lstStyle/>
                    <a:p>
                      <a:pPr marL="0" marR="0" lvl="0" indent="0" algn="ctr" rtl="0">
                        <a:spcBef>
                          <a:spcPts val="0"/>
                        </a:spcBef>
                        <a:spcAft>
                          <a:spcPts val="0"/>
                        </a:spcAft>
                        <a:buClr>
                          <a:schemeClr val="dk1"/>
                        </a:buClr>
                        <a:buSzPts val="1400"/>
                        <a:buFont typeface="Calibri"/>
                        <a:buNone/>
                      </a:pPr>
                      <a:r>
                        <a:rPr lang="en-PH" sz="2000" b="1" u="none" strike="noStrike" cap="none" dirty="0">
                          <a:latin typeface="Bookman Old Style" panose="02050604050505020204" pitchFamily="18" charset="0"/>
                        </a:rPr>
                        <a:t>Policy Issue</a:t>
                      </a:r>
                      <a:endParaRPr sz="2000" b="1" u="none" strike="noStrike" cap="none" dirty="0">
                        <a:latin typeface="Bookman Old Style" panose="02050604050505020204" pitchFamily="18" charset="0"/>
                        <a:ea typeface="Bookman Old Style"/>
                        <a:cs typeface="Bookman Old Style"/>
                        <a:sym typeface="Bookman Old Style"/>
                      </a:endParaRPr>
                    </a:p>
                  </a:txBody>
                  <a:tcPr marL="91450" marR="91450" marT="45725" marB="45725" anchor="ctr"/>
                </a:tc>
                <a:tc>
                  <a:txBody>
                    <a:bodyPr/>
                    <a:lstStyle/>
                    <a:p>
                      <a:pPr marL="0" marR="0" lvl="0" indent="0" algn="ctr" rtl="0">
                        <a:lnSpc>
                          <a:spcPct val="100000"/>
                        </a:lnSpc>
                        <a:spcBef>
                          <a:spcPts val="0"/>
                        </a:spcBef>
                        <a:spcAft>
                          <a:spcPts val="0"/>
                        </a:spcAft>
                        <a:buClr>
                          <a:schemeClr val="dk1"/>
                        </a:buClr>
                        <a:buSzPts val="1400"/>
                        <a:buFont typeface="Bookman Old Style"/>
                        <a:buNone/>
                      </a:pPr>
                      <a:r>
                        <a:rPr lang="en-PH" sz="2000" b="1" u="none" strike="noStrike" cap="none" dirty="0">
                          <a:latin typeface="Bookman Old Style" panose="02050604050505020204" pitchFamily="18" charset="0"/>
                        </a:rPr>
                        <a:t>Technical Assistance Needed from the Division Office and recommendations</a:t>
                      </a:r>
                      <a:endParaRPr sz="2000" b="1" i="0" u="none" strike="noStrike" cap="none" dirty="0">
                        <a:solidFill>
                          <a:schemeClr val="dk1"/>
                        </a:solidFill>
                        <a:latin typeface="Bookman Old Style" panose="02050604050505020204" pitchFamily="18" charset="0"/>
                        <a:ea typeface="Bookman Old Style"/>
                        <a:cs typeface="Bookman Old Style"/>
                        <a:sym typeface="Bookman Old Style"/>
                      </a:endParaRPr>
                    </a:p>
                  </a:txBody>
                  <a:tcPr marL="91450" marR="91450" marT="45725" marB="45725" anchor="ctr"/>
                </a:tc>
                <a:tc vMerge="1">
                  <a:txBody>
                    <a:bodyPr/>
                    <a:lstStyle/>
                    <a:p>
                      <a:endParaRPr lang="en-US"/>
                    </a:p>
                  </a:txBody>
                  <a:tcPr/>
                </a:tc>
                <a:extLst>
                  <a:ext uri="{0D108BD9-81ED-4DB2-BD59-A6C34878D82A}">
                    <a16:rowId xmlns:a16="http://schemas.microsoft.com/office/drawing/2014/main" val="10001"/>
                  </a:ext>
                </a:extLst>
              </a:tr>
              <a:tr h="1507966">
                <a:tc>
                  <a:txBody>
                    <a:bodyPr/>
                    <a:lstStyle/>
                    <a:p>
                      <a:pPr marL="0" marR="0" lvl="0" indent="0" algn="ctr" rtl="0">
                        <a:lnSpc>
                          <a:spcPct val="100000"/>
                        </a:lnSpc>
                        <a:spcBef>
                          <a:spcPts val="0"/>
                        </a:spcBef>
                        <a:spcAft>
                          <a:spcPts val="0"/>
                        </a:spcAft>
                        <a:buClr>
                          <a:schemeClr val="dk1"/>
                        </a:buClr>
                        <a:buSzPts val="1800"/>
                        <a:buFont typeface="Calibri"/>
                        <a:buNone/>
                      </a:pPr>
                      <a:r>
                        <a:rPr lang="en-US" sz="2000" b="1" u="none" strike="noStrike" cap="none" dirty="0">
                          <a:latin typeface="Bookman Old Style" panose="02050604050505020204" pitchFamily="18" charset="0"/>
                          <a:ea typeface="Bookman Old Style"/>
                          <a:cs typeface="Bookman Old Style"/>
                          <a:sym typeface="Bookman Old Style"/>
                        </a:rPr>
                        <a:t>Literacy and numeracy instructional struggle form grade 1-6</a:t>
                      </a:r>
                      <a:endParaRPr sz="2000" b="1" u="none" strike="noStrike" cap="none" dirty="0">
                        <a:latin typeface="Bookman Old Style" panose="02050604050505020204" pitchFamily="18" charset="0"/>
                        <a:ea typeface="Bookman Old Style"/>
                        <a:cs typeface="Bookman Old Style"/>
                        <a:sym typeface="Bookman Old Style"/>
                      </a:endParaRPr>
                    </a:p>
                  </a:txBody>
                  <a:tcPr marL="91450" marR="91450" marT="45725" marB="45725"/>
                </a:tc>
                <a:tc>
                  <a:txBody>
                    <a:bodyPr/>
                    <a:lstStyle/>
                    <a:p>
                      <a:pPr marL="0" marR="0" lvl="0" indent="0" algn="ctr" rtl="0">
                        <a:lnSpc>
                          <a:spcPct val="100000"/>
                        </a:lnSpc>
                        <a:spcBef>
                          <a:spcPts val="0"/>
                        </a:spcBef>
                        <a:spcAft>
                          <a:spcPts val="0"/>
                        </a:spcAft>
                        <a:buClr>
                          <a:schemeClr val="dk1"/>
                        </a:buClr>
                        <a:buSzPts val="1800"/>
                        <a:buFont typeface="Calibri"/>
                        <a:buNone/>
                      </a:pPr>
                      <a:r>
                        <a:rPr lang="en-US" sz="2000" u="none" strike="noStrike" cap="none" dirty="0">
                          <a:latin typeface="Bookman Old Style" panose="02050604050505020204" pitchFamily="18" charset="0"/>
                          <a:ea typeface="Bookman Old Style"/>
                          <a:cs typeface="Bookman Old Style"/>
                          <a:sym typeface="Bookman Old Style"/>
                        </a:rPr>
                        <a:t>Lack of standardized intervention for struggling issues and numeracy learners at the school level. L</a:t>
                      </a:r>
                      <a:r>
                        <a:rPr lang="en-PH" sz="2000" dirty="0" err="1">
                          <a:latin typeface="Bookman Old Style" panose="02050604050505020204" pitchFamily="18" charset="0"/>
                        </a:rPr>
                        <a:t>imited</a:t>
                      </a:r>
                      <a:r>
                        <a:rPr lang="en-PH" sz="2000" dirty="0">
                          <a:latin typeface="Bookman Old Style" panose="02050604050505020204" pitchFamily="18" charset="0"/>
                        </a:rPr>
                        <a:t> access to trained teachers, and insufficient learning materials, which hinder early skill development.</a:t>
                      </a:r>
                      <a:endParaRPr sz="2000" u="none" strike="noStrike" cap="none" dirty="0">
                        <a:latin typeface="Bookman Old Style" panose="02050604050505020204" pitchFamily="18" charset="0"/>
                        <a:ea typeface="Bookman Old Style"/>
                        <a:cs typeface="Bookman Old Style"/>
                        <a:sym typeface="Bookman Old Style"/>
                      </a:endParaRPr>
                    </a:p>
                  </a:txBody>
                  <a:tcPr marL="91450" marR="91450" marT="45725" marB="45725"/>
                </a:tc>
                <a:tc>
                  <a:txBody>
                    <a:bodyPr/>
                    <a:lstStyle/>
                    <a:p>
                      <a:r>
                        <a:rPr lang="en-PH" sz="2000" b="0" dirty="0">
                          <a:effectLst/>
                          <a:latin typeface="Bookman Old Style" panose="02050604050505020204" pitchFamily="18" charset="0"/>
                        </a:rPr>
                        <a:t>Teacher training</a:t>
                      </a:r>
                    </a:p>
                    <a:p>
                      <a:r>
                        <a:rPr lang="en-PH" sz="2000" b="0" dirty="0">
                          <a:effectLst/>
                          <a:latin typeface="Bookman Old Style" panose="02050604050505020204" pitchFamily="18" charset="0"/>
                        </a:rPr>
                        <a:t>Instructional materials</a:t>
                      </a:r>
                    </a:p>
                    <a:p>
                      <a:r>
                        <a:rPr lang="en-PH" sz="2000" b="0" dirty="0">
                          <a:effectLst/>
                          <a:latin typeface="Bookman Old Style" panose="02050604050505020204" pitchFamily="18" charset="0"/>
                        </a:rPr>
                        <a:t>Monitoring and evaluation </a:t>
                      </a:r>
                    </a:p>
                    <a:p>
                      <a:r>
                        <a:rPr lang="en-PH" sz="2000" b="0" dirty="0">
                          <a:effectLst/>
                          <a:latin typeface="Bookman Old Style" panose="02050604050505020204" pitchFamily="18" charset="0"/>
                        </a:rPr>
                        <a:t>Intervention programs</a:t>
                      </a:r>
                      <a:endParaRPr lang="en-PH" sz="2000" b="0" dirty="0">
                        <a:latin typeface="Bookman Old Style" panose="02050604050505020204" pitchFamily="18" charset="0"/>
                      </a:endParaRPr>
                    </a:p>
                    <a:p>
                      <a:r>
                        <a:rPr lang="en-PH" sz="2000" b="0" dirty="0">
                          <a:effectLst/>
                          <a:latin typeface="Bookman Old Style" panose="02050604050505020204" pitchFamily="18" charset="0"/>
                        </a:rPr>
                        <a:t>Mentoring and coaching</a:t>
                      </a:r>
                      <a:endParaRPr lang="en-PH" sz="2000" b="0" dirty="0">
                        <a:latin typeface="Bookman Old Style" panose="02050604050505020204" pitchFamily="18" charset="0"/>
                      </a:endParaRPr>
                    </a:p>
                  </a:txBody>
                  <a:tcPr marL="91450" marR="91450" marT="45725" marB="45725"/>
                </a:tc>
                <a:tc>
                  <a:txBody>
                    <a:bodyPr/>
                    <a:lstStyle/>
                    <a:p>
                      <a:pPr marL="0" marR="0" lvl="0" indent="0" algn="ctr" rtl="0">
                        <a:lnSpc>
                          <a:spcPct val="100000"/>
                        </a:lnSpc>
                        <a:spcBef>
                          <a:spcPts val="0"/>
                        </a:spcBef>
                        <a:spcAft>
                          <a:spcPts val="0"/>
                        </a:spcAft>
                        <a:buClr>
                          <a:schemeClr val="dk1"/>
                        </a:buClr>
                        <a:buSzPts val="1800"/>
                        <a:buFont typeface="Calibri"/>
                        <a:buNone/>
                      </a:pPr>
                      <a:r>
                        <a:rPr lang="en-US" sz="2000" u="none" strike="noStrike" cap="none" dirty="0">
                          <a:latin typeface="Bookman Old Style" panose="02050604050505020204" pitchFamily="18" charset="0"/>
                          <a:ea typeface="Bookman Old Style"/>
                          <a:cs typeface="Bookman Old Style"/>
                          <a:sym typeface="Bookman Old Style"/>
                        </a:rPr>
                        <a:t>Conduct of regular reading and numeracy remediation sessions; implementation of Project DEAR (Drop Everything and Read) and math drills during homeroom periods</a:t>
                      </a:r>
                      <a:endParaRPr sz="2000" u="none" strike="noStrike" cap="none" dirty="0">
                        <a:latin typeface="Bookman Old Style" panose="02050604050505020204" pitchFamily="18" charset="0"/>
                        <a:ea typeface="Bookman Old Style"/>
                        <a:cs typeface="Bookman Old Style"/>
                        <a:sym typeface="Bookman Old Style"/>
                      </a:endParaRPr>
                    </a:p>
                  </a:txBody>
                  <a:tcPr marL="91450" marR="91450" marT="45725" marB="45725"/>
                </a:tc>
                <a:extLst>
                  <a:ext uri="{0D108BD9-81ED-4DB2-BD59-A6C34878D82A}">
                    <a16:rowId xmlns:a16="http://schemas.microsoft.com/office/drawing/2014/main" val="2960680717"/>
                  </a:ext>
                </a:extLst>
              </a:tr>
              <a:tr h="1507966">
                <a:tc>
                  <a:txBody>
                    <a:bodyPr/>
                    <a:lstStyle/>
                    <a:p>
                      <a:pPr marL="0" marR="0" lvl="0" indent="0" algn="ctr" rtl="0">
                        <a:lnSpc>
                          <a:spcPct val="100000"/>
                        </a:lnSpc>
                        <a:spcBef>
                          <a:spcPts val="0"/>
                        </a:spcBef>
                        <a:spcAft>
                          <a:spcPts val="0"/>
                        </a:spcAft>
                        <a:buClr>
                          <a:schemeClr val="dk1"/>
                        </a:buClr>
                        <a:buSzPts val="1800"/>
                        <a:buFont typeface="Calibri"/>
                        <a:buNone/>
                      </a:pPr>
                      <a:r>
                        <a:rPr lang="en-US" sz="2000" b="1" i="0" u="none" strike="noStrike" cap="none" dirty="0">
                          <a:latin typeface="Bookman Old Style" panose="02050604050505020204" pitchFamily="18" charset="0"/>
                          <a:ea typeface="Bookman Old Style"/>
                          <a:cs typeface="Bookman Old Style"/>
                          <a:sym typeface="Bookman Old Style"/>
                        </a:rPr>
                        <a:t>High incidence of absenteeism among learners affecting participation rate and learning continuity</a:t>
                      </a:r>
                      <a:endParaRPr sz="2000" b="1" i="0" u="none" strike="noStrike" cap="none" dirty="0">
                        <a:latin typeface="Bookman Old Style" panose="02050604050505020204" pitchFamily="18" charset="0"/>
                        <a:ea typeface="Bookman Old Style"/>
                        <a:cs typeface="Bookman Old Style"/>
                        <a:sym typeface="Bookman Old Style"/>
                      </a:endParaRPr>
                    </a:p>
                  </a:txBody>
                  <a:tcPr marL="91450" marR="91450" marT="45725" marB="45725"/>
                </a:tc>
                <a:tc>
                  <a:txBody>
                    <a:bodyPr/>
                    <a:lstStyle/>
                    <a:p>
                      <a:pPr marL="0" marR="0" lvl="0" indent="0" algn="ctr" rtl="0">
                        <a:lnSpc>
                          <a:spcPct val="100000"/>
                        </a:lnSpc>
                        <a:spcBef>
                          <a:spcPts val="0"/>
                        </a:spcBef>
                        <a:spcAft>
                          <a:spcPts val="0"/>
                        </a:spcAft>
                        <a:buClr>
                          <a:schemeClr val="dk1"/>
                        </a:buClr>
                        <a:buSzPts val="1800"/>
                        <a:buFont typeface="Calibri"/>
                        <a:buNone/>
                      </a:pPr>
                      <a:r>
                        <a:rPr lang="en-PH" sz="2000" dirty="0">
                          <a:latin typeface="Bookman Old Style" panose="02050604050505020204" pitchFamily="18" charset="0"/>
                        </a:rPr>
                        <a:t>Policies that strengthen </a:t>
                      </a:r>
                      <a:r>
                        <a:rPr lang="en-PH" sz="2000" b="1" dirty="0">
                          <a:latin typeface="Bookman Old Style" panose="02050604050505020204" pitchFamily="18" charset="0"/>
                        </a:rPr>
                        <a:t>attendance monitoring</a:t>
                      </a:r>
                      <a:r>
                        <a:rPr lang="en-PH" sz="2000" dirty="0">
                          <a:latin typeface="Bookman Old Style" panose="02050604050505020204" pitchFamily="18" charset="0"/>
                        </a:rPr>
                        <a:t>, provide </a:t>
                      </a:r>
                      <a:r>
                        <a:rPr lang="en-PH" sz="2000" b="1" dirty="0">
                          <a:latin typeface="Bookman Old Style" panose="02050604050505020204" pitchFamily="18" charset="0"/>
                        </a:rPr>
                        <a:t>support systems</a:t>
                      </a:r>
                      <a:r>
                        <a:rPr lang="en-PH" sz="2000" dirty="0">
                          <a:latin typeface="Bookman Old Style" panose="02050604050505020204" pitchFamily="18" charset="0"/>
                        </a:rPr>
                        <a:t> for at-risk learners, and engage families to ensure consistent school attendance.</a:t>
                      </a:r>
                      <a:endParaRPr sz="2000" u="none" strike="noStrike" cap="none" dirty="0">
                        <a:latin typeface="Bookman Old Style" panose="02050604050505020204" pitchFamily="18" charset="0"/>
                        <a:ea typeface="Bookman Old Style"/>
                        <a:cs typeface="Bookman Old Style"/>
                        <a:sym typeface="Bookman Old Style"/>
                      </a:endParaRPr>
                    </a:p>
                  </a:txBody>
                  <a:tcPr marL="91450" marR="91450" marT="45725" marB="45725"/>
                </a:tc>
                <a:tc>
                  <a:txBody>
                    <a:bodyPr/>
                    <a:lstStyle/>
                    <a:p>
                      <a:r>
                        <a:rPr lang="en-PH" sz="2000" b="1" dirty="0">
                          <a:effectLst/>
                        </a:rPr>
                        <a:t>Capacity-building workshops</a:t>
                      </a:r>
                    </a:p>
                    <a:p>
                      <a:r>
                        <a:rPr lang="en-PH" sz="2000" b="1" dirty="0">
                          <a:effectLst/>
                        </a:rPr>
                        <a:t>Parent and community engagement</a:t>
                      </a:r>
                      <a:endParaRPr lang="en-PH" sz="2000" dirty="0"/>
                    </a:p>
                  </a:txBody>
                  <a:tcPr marL="91450" marR="91450" marT="45725" marB="45725"/>
                </a:tc>
                <a:tc>
                  <a:txBody>
                    <a:bodyPr/>
                    <a:lstStyle/>
                    <a:p>
                      <a:pPr marL="0" marR="0" lvl="0" indent="0" algn="ctr" rtl="0">
                        <a:lnSpc>
                          <a:spcPct val="100000"/>
                        </a:lnSpc>
                        <a:spcBef>
                          <a:spcPts val="0"/>
                        </a:spcBef>
                        <a:spcAft>
                          <a:spcPts val="0"/>
                        </a:spcAft>
                        <a:buClr>
                          <a:schemeClr val="dk1"/>
                        </a:buClr>
                        <a:buSzPts val="1800"/>
                        <a:buFont typeface="Calibri"/>
                        <a:buNone/>
                      </a:pPr>
                      <a:r>
                        <a:rPr lang="en-US" sz="2000" u="none" strike="noStrike" cap="none" dirty="0">
                          <a:latin typeface="Bookman Old Style" panose="02050604050505020204" pitchFamily="18" charset="0"/>
                          <a:ea typeface="Bookman Old Style"/>
                          <a:cs typeface="Bookman Old Style"/>
                          <a:sym typeface="Bookman Old Style"/>
                        </a:rPr>
                        <a:t>Implementation of home visitation program; regular monitoring of attendance; coordination with parents and barangay officials</a:t>
                      </a:r>
                      <a:endParaRPr sz="2000" u="none" strike="noStrike" cap="none" dirty="0">
                        <a:latin typeface="Bookman Old Style" panose="02050604050505020204" pitchFamily="18" charset="0"/>
                        <a:ea typeface="Bookman Old Style"/>
                        <a:cs typeface="Bookman Old Style"/>
                        <a:sym typeface="Bookman Old Style"/>
                      </a:endParaRPr>
                    </a:p>
                  </a:txBody>
                  <a:tcPr marL="91450" marR="91450" marT="45725" marB="45725"/>
                </a:tc>
                <a:extLst>
                  <a:ext uri="{0D108BD9-81ED-4DB2-BD59-A6C34878D82A}">
                    <a16:rowId xmlns:a16="http://schemas.microsoft.com/office/drawing/2014/main" val="4193178411"/>
                  </a:ext>
                </a:extLst>
              </a:tr>
              <a:tr h="3080566">
                <a:tc>
                  <a:txBody>
                    <a:bodyPr/>
                    <a:lstStyle/>
                    <a:p>
                      <a:pPr marL="0" marR="0" lvl="0" indent="0" algn="ctr" rtl="0">
                        <a:spcBef>
                          <a:spcPts val="0"/>
                        </a:spcBef>
                        <a:spcAft>
                          <a:spcPts val="0"/>
                        </a:spcAft>
                        <a:buClr>
                          <a:schemeClr val="dk1"/>
                        </a:buClr>
                        <a:buSzPts val="1800"/>
                        <a:buFont typeface="Calibri"/>
                        <a:buNone/>
                      </a:pPr>
                      <a:r>
                        <a:rPr lang="en-US" sz="2000" b="1" dirty="0">
                          <a:latin typeface="Bookman Old Style" panose="02050604050505020204" pitchFamily="18" charset="0"/>
                        </a:rPr>
                        <a:t>Insufficient number of classrooms and dilapidated classrooms</a:t>
                      </a:r>
                      <a:endParaRPr sz="2000" b="1" u="none" strike="noStrike" cap="none" dirty="0">
                        <a:latin typeface="Bookman Old Style" panose="02050604050505020204" pitchFamily="18" charset="0"/>
                      </a:endParaRPr>
                    </a:p>
                  </a:txBody>
                  <a:tcPr marL="91450" marR="91450" marT="45725" marB="45725"/>
                </a:tc>
                <a:tc>
                  <a:txBody>
                    <a:bodyPr/>
                    <a:lstStyle/>
                    <a:p>
                      <a:pPr marL="0" marR="0" lvl="0" indent="0" algn="l" rtl="0">
                        <a:spcBef>
                          <a:spcPts val="0"/>
                        </a:spcBef>
                        <a:spcAft>
                          <a:spcPts val="0"/>
                        </a:spcAft>
                        <a:buClr>
                          <a:schemeClr val="dk1"/>
                        </a:buClr>
                        <a:buSzPts val="1800"/>
                        <a:buFont typeface="Calibri"/>
                        <a:buNone/>
                      </a:pPr>
                      <a:r>
                        <a:rPr lang="en-PH" sz="2000" dirty="0">
                          <a:latin typeface="Bookman Old Style" panose="02050604050505020204" pitchFamily="18" charset="0"/>
                        </a:rPr>
                        <a:t>Policies must also allocate funds for the </a:t>
                      </a:r>
                      <a:r>
                        <a:rPr lang="en-PH" sz="2000" b="1" dirty="0">
                          <a:latin typeface="Bookman Old Style" panose="02050604050505020204" pitchFamily="18" charset="0"/>
                        </a:rPr>
                        <a:t>rehabilitation of dilapidated classrooms</a:t>
                      </a:r>
                      <a:r>
                        <a:rPr lang="en-PH" sz="2000" dirty="0">
                          <a:latin typeface="Bookman Old Style" panose="02050604050505020204" pitchFamily="18" charset="0"/>
                        </a:rPr>
                        <a:t>, establish </a:t>
                      </a:r>
                      <a:r>
                        <a:rPr lang="en-PH" sz="2000" b="1" dirty="0">
                          <a:latin typeface="Bookman Old Style" panose="02050604050505020204" pitchFamily="18" charset="0"/>
                        </a:rPr>
                        <a:t>public-private partnerships</a:t>
                      </a:r>
                      <a:r>
                        <a:rPr lang="en-PH" sz="2000" dirty="0">
                          <a:latin typeface="Bookman Old Style" panose="02050604050505020204" pitchFamily="18" charset="0"/>
                        </a:rPr>
                        <a:t> and community-driven initiatives.</a:t>
                      </a:r>
                      <a:endParaRPr sz="2000" u="none" strike="noStrike" cap="none" dirty="0">
                        <a:latin typeface="Bookman Old Style" panose="02050604050505020204" pitchFamily="18" charset="0"/>
                      </a:endParaRPr>
                    </a:p>
                  </a:txBody>
                  <a:tcPr marL="91450" marR="91450" marT="45725" marB="45725"/>
                </a:tc>
                <a:tc>
                  <a:txBody>
                    <a:bodyPr/>
                    <a:lstStyle/>
                    <a:p>
                      <a:pPr marL="0" marR="0" lvl="0" indent="0" algn="l" rtl="0">
                        <a:spcBef>
                          <a:spcPts val="0"/>
                        </a:spcBef>
                        <a:spcAft>
                          <a:spcPts val="0"/>
                        </a:spcAft>
                        <a:buClr>
                          <a:schemeClr val="dk1"/>
                        </a:buClr>
                        <a:buSzPts val="1800"/>
                        <a:buFont typeface="Calibri"/>
                        <a:buNone/>
                      </a:pPr>
                      <a:r>
                        <a:rPr lang="en-PH" sz="2000" b="1" dirty="0">
                          <a:latin typeface="Bookman Old Style" panose="02050604050505020204" pitchFamily="18" charset="0"/>
                        </a:rPr>
                        <a:t>Partnership facilitation</a:t>
                      </a:r>
                      <a:endParaRPr sz="2000" u="none" strike="noStrike" cap="none" dirty="0">
                        <a:latin typeface="Bookman Old Style" panose="02050604050505020204" pitchFamily="18" charset="0"/>
                      </a:endParaRPr>
                    </a:p>
                  </a:txBody>
                  <a:tcPr marL="91450" marR="91450" marT="45725" marB="45725"/>
                </a:tc>
                <a:tc>
                  <a:txBody>
                    <a:bodyPr/>
                    <a:lstStyle/>
                    <a:p>
                      <a:pPr marL="0" marR="0" lvl="0" indent="0" algn="l" rtl="0">
                        <a:spcBef>
                          <a:spcPts val="0"/>
                        </a:spcBef>
                        <a:spcAft>
                          <a:spcPts val="0"/>
                        </a:spcAft>
                        <a:buClr>
                          <a:schemeClr val="dk1"/>
                        </a:buClr>
                        <a:buSzPts val="1800"/>
                        <a:buFont typeface="Calibri"/>
                        <a:buNone/>
                      </a:pPr>
                      <a:r>
                        <a:rPr lang="en-US" sz="2000" dirty="0">
                          <a:latin typeface="Bookman Old Style" panose="02050604050505020204" pitchFamily="18" charset="0"/>
                        </a:rPr>
                        <a:t>Submitted requests and reports on classroom needs; conducted minor repairs using available resources; coordinated with stakeholders for support; prepare and submit proposals for classroom construction and rehabilitation; continue advocating for inclusion in infrastructure funding programs.</a:t>
                      </a:r>
                      <a:endParaRPr sz="2000" u="none" strike="noStrike" cap="none" dirty="0">
                        <a:latin typeface="Bookman Old Style" panose="02050604050505020204" pitchFamily="18" charset="0"/>
                      </a:endParaRPr>
                    </a:p>
                  </a:txBody>
                  <a:tcPr marL="91450" marR="91450" marT="45725" marB="45725"/>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42000616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20538F-5B5D-39C5-09AC-D3B8C4D89521}"/>
            </a:ext>
          </a:extLst>
        </p:cNvPr>
        <p:cNvGrpSpPr/>
        <p:nvPr/>
      </p:nvGrpSpPr>
      <p:grpSpPr>
        <a:xfrm>
          <a:off x="0" y="0"/>
          <a:ext cx="0" cy="0"/>
          <a:chOff x="0" y="0"/>
          <a:chExt cx="0" cy="0"/>
        </a:xfrm>
      </p:grpSpPr>
      <p:sp>
        <p:nvSpPr>
          <p:cNvPr id="10" name="Google Shape;103;g3a0c31a57f9_0_2">
            <a:extLst>
              <a:ext uri="{FF2B5EF4-FFF2-40B4-BE49-F238E27FC236}">
                <a16:creationId xmlns:a16="http://schemas.microsoft.com/office/drawing/2014/main" id="{68D8F632-3D03-9437-863D-4206C3533F1E}"/>
              </a:ext>
            </a:extLst>
          </p:cNvPr>
          <p:cNvSpPr txBox="1">
            <a:spLocks/>
          </p:cNvSpPr>
          <p:nvPr/>
        </p:nvSpPr>
        <p:spPr>
          <a:xfrm>
            <a:off x="1143000" y="275773"/>
            <a:ext cx="11503200" cy="794700"/>
          </a:xfrm>
          <a:prstGeom prst="rect">
            <a:avLst/>
          </a:prstGeom>
          <a:noFill/>
          <a:ln>
            <a:noFill/>
          </a:ln>
          <a:effectLst>
            <a:outerShdw blurRad="50800" dist="38100" dir="8100000" algn="tr" rotWithShape="0">
              <a:srgbClr val="000000">
                <a:alpha val="40000"/>
              </a:srgbClr>
            </a:outerShdw>
          </a:effectLst>
        </p:spPr>
        <p:txBody>
          <a:bodyPr spcFirstLastPara="1" wrap="square" lIns="91425" tIns="45700" rIns="91425" bIns="45700" anchor="b" anchorCtr="0">
            <a:normAutofit fontScale="9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90000"/>
              </a:lnSpc>
              <a:spcBef>
                <a:spcPts val="0"/>
              </a:spcBef>
              <a:buClr>
                <a:srgbClr val="002060"/>
              </a:buClr>
              <a:buSzPct val="100000"/>
              <a:buFont typeface="Libre Franklin Black"/>
              <a:buNone/>
            </a:pPr>
            <a:r>
              <a:rPr lang="en-PH" sz="6600" b="1" i="1" dirty="0">
                <a:solidFill>
                  <a:srgbClr val="002060"/>
                </a:solidFill>
                <a:latin typeface="Libre Franklin Black"/>
                <a:ea typeface="Libre Franklin Black"/>
                <a:cs typeface="Libre Franklin Black"/>
                <a:sym typeface="Libre Franklin Black"/>
              </a:rPr>
              <a:t>Catch-up Plan</a:t>
            </a:r>
          </a:p>
        </p:txBody>
      </p:sp>
      <p:sp>
        <p:nvSpPr>
          <p:cNvPr id="13" name="Google Shape;106;g3a0c31a57f9_0_2">
            <a:extLst>
              <a:ext uri="{FF2B5EF4-FFF2-40B4-BE49-F238E27FC236}">
                <a16:creationId xmlns:a16="http://schemas.microsoft.com/office/drawing/2014/main" id="{3A47D703-CDF7-DCFF-5DBF-E2E93911D19B}"/>
              </a:ext>
            </a:extLst>
          </p:cNvPr>
          <p:cNvSpPr/>
          <p:nvPr/>
        </p:nvSpPr>
        <p:spPr>
          <a:xfrm>
            <a:off x="1151206" y="1070473"/>
            <a:ext cx="9913800" cy="6960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002060"/>
              </a:solidFill>
              <a:latin typeface="Arial"/>
              <a:ea typeface="Arial"/>
              <a:cs typeface="Arial"/>
              <a:sym typeface="Arial"/>
            </a:endParaRPr>
          </a:p>
        </p:txBody>
      </p:sp>
      <p:graphicFrame>
        <p:nvGraphicFramePr>
          <p:cNvPr id="3" name="Table 2">
            <a:extLst>
              <a:ext uri="{FF2B5EF4-FFF2-40B4-BE49-F238E27FC236}">
                <a16:creationId xmlns:a16="http://schemas.microsoft.com/office/drawing/2014/main" id="{2F18251C-5D39-83FC-580B-7D370763B28F}"/>
              </a:ext>
            </a:extLst>
          </p:cNvPr>
          <p:cNvGraphicFramePr>
            <a:graphicFrameLocks noGrp="1"/>
          </p:cNvGraphicFramePr>
          <p:nvPr/>
        </p:nvGraphicFramePr>
        <p:xfrm>
          <a:off x="990600" y="1638300"/>
          <a:ext cx="16611600" cy="7900765"/>
        </p:xfrm>
        <a:graphic>
          <a:graphicData uri="http://schemas.openxmlformats.org/drawingml/2006/table">
            <a:tbl>
              <a:tblPr firstRow="1" bandRow="1">
                <a:tableStyleId>{5C22544A-7EE6-4342-B048-85BDC9FD1C3A}</a:tableStyleId>
              </a:tblPr>
              <a:tblGrid>
                <a:gridCol w="2819400">
                  <a:extLst>
                    <a:ext uri="{9D8B030D-6E8A-4147-A177-3AD203B41FA5}">
                      <a16:colId xmlns:a16="http://schemas.microsoft.com/office/drawing/2014/main" val="1010956182"/>
                    </a:ext>
                  </a:extLst>
                </a:gridCol>
                <a:gridCol w="3429000">
                  <a:extLst>
                    <a:ext uri="{9D8B030D-6E8A-4147-A177-3AD203B41FA5}">
                      <a16:colId xmlns:a16="http://schemas.microsoft.com/office/drawing/2014/main" val="4107079964"/>
                    </a:ext>
                  </a:extLst>
                </a:gridCol>
                <a:gridCol w="5715000">
                  <a:extLst>
                    <a:ext uri="{9D8B030D-6E8A-4147-A177-3AD203B41FA5}">
                      <a16:colId xmlns:a16="http://schemas.microsoft.com/office/drawing/2014/main" val="537294170"/>
                    </a:ext>
                  </a:extLst>
                </a:gridCol>
                <a:gridCol w="2590800">
                  <a:extLst>
                    <a:ext uri="{9D8B030D-6E8A-4147-A177-3AD203B41FA5}">
                      <a16:colId xmlns:a16="http://schemas.microsoft.com/office/drawing/2014/main" val="145898435"/>
                    </a:ext>
                  </a:extLst>
                </a:gridCol>
                <a:gridCol w="2057400">
                  <a:extLst>
                    <a:ext uri="{9D8B030D-6E8A-4147-A177-3AD203B41FA5}">
                      <a16:colId xmlns:a16="http://schemas.microsoft.com/office/drawing/2014/main" val="564815615"/>
                    </a:ext>
                  </a:extLst>
                </a:gridCol>
              </a:tblGrid>
              <a:tr h="370840">
                <a:tc>
                  <a:txBody>
                    <a:bodyPr/>
                    <a:lstStyle/>
                    <a:p>
                      <a:pPr marL="0" marR="0" lvl="0" indent="0" algn="ctr" rtl="0">
                        <a:spcBef>
                          <a:spcPts val="0"/>
                        </a:spcBef>
                        <a:spcAft>
                          <a:spcPts val="0"/>
                        </a:spcAft>
                        <a:buClr>
                          <a:schemeClr val="dk1"/>
                        </a:buClr>
                        <a:buSzPts val="1400"/>
                        <a:buFont typeface="Calibri"/>
                        <a:buNone/>
                      </a:pPr>
                      <a:r>
                        <a:rPr lang="en-PH" sz="2000" u="none" strike="noStrike" cap="none" dirty="0">
                          <a:latin typeface="Bookman Old Style" panose="02050604050505020204" pitchFamily="18" charset="0"/>
                        </a:rPr>
                        <a:t>Physical Target</a:t>
                      </a:r>
                      <a:br>
                        <a:rPr lang="en-PH" sz="2000" u="none" strike="noStrike" cap="none" dirty="0">
                          <a:latin typeface="Bookman Old Style" panose="02050604050505020204" pitchFamily="18" charset="0"/>
                        </a:rPr>
                      </a:br>
                      <a:r>
                        <a:rPr lang="en-PH" sz="2000" u="none" strike="noStrike" cap="none" dirty="0">
                          <a:latin typeface="Bookman Old Style" panose="02050604050505020204" pitchFamily="18" charset="0"/>
                        </a:rPr>
                        <a:t>(Backlog)</a:t>
                      </a:r>
                      <a:endParaRPr sz="2000" b="1" i="0" u="none" strike="noStrike" cap="none" dirty="0">
                        <a:solidFill>
                          <a:schemeClr val="lt1"/>
                        </a:solidFill>
                        <a:latin typeface="Bookman Old Style" panose="02050604050505020204" pitchFamily="18" charset="0"/>
                        <a:ea typeface="Bookman Old Style"/>
                        <a:cs typeface="Bookman Old Style"/>
                        <a:sym typeface="Bookman Old Style"/>
                      </a:endParaRPr>
                    </a:p>
                  </a:txBody>
                  <a:tcPr marL="6425" marR="6425" marT="6425" marB="0" anchor="ctr"/>
                </a:tc>
                <a:tc>
                  <a:txBody>
                    <a:bodyPr/>
                    <a:lstStyle/>
                    <a:p>
                      <a:pPr marL="0" marR="0" lvl="0" indent="0" algn="ctr" rtl="0">
                        <a:spcBef>
                          <a:spcPts val="0"/>
                        </a:spcBef>
                        <a:spcAft>
                          <a:spcPts val="0"/>
                        </a:spcAft>
                        <a:buClr>
                          <a:schemeClr val="dk1"/>
                        </a:buClr>
                        <a:buSzPts val="1400"/>
                        <a:buFont typeface="Calibri"/>
                        <a:buNone/>
                      </a:pPr>
                      <a:r>
                        <a:rPr lang="en-PH" sz="2000" u="none" strike="noStrike" cap="none" dirty="0">
                          <a:latin typeface="Bookman Old Style" panose="02050604050505020204" pitchFamily="18" charset="0"/>
                        </a:rPr>
                        <a:t>Under/Over Achievement (Physical)</a:t>
                      </a:r>
                      <a:endParaRPr sz="2000" u="none" strike="noStrike" cap="none" dirty="0">
                        <a:latin typeface="Bookman Old Style" panose="02050604050505020204" pitchFamily="18" charset="0"/>
                      </a:endParaRPr>
                    </a:p>
                  </a:txBody>
                  <a:tcPr marL="6425" marR="6425" marT="6425" marB="0" anchor="ctr"/>
                </a:tc>
                <a:tc>
                  <a:txBody>
                    <a:bodyPr/>
                    <a:lstStyle/>
                    <a:p>
                      <a:pPr marL="0" marR="0" lvl="0" indent="0" algn="ctr" rtl="0">
                        <a:spcBef>
                          <a:spcPts val="0"/>
                        </a:spcBef>
                        <a:spcAft>
                          <a:spcPts val="0"/>
                        </a:spcAft>
                        <a:buClr>
                          <a:schemeClr val="dk1"/>
                        </a:buClr>
                        <a:buSzPts val="1400"/>
                        <a:buFont typeface="Calibri"/>
                        <a:buNone/>
                      </a:pPr>
                      <a:r>
                        <a:rPr lang="en-PH" sz="2000" u="none" strike="noStrike" cap="none" dirty="0">
                          <a:latin typeface="Bookman Old Style" panose="02050604050505020204" pitchFamily="18" charset="0"/>
                        </a:rPr>
                        <a:t>Action Plan</a:t>
                      </a:r>
                      <a:endParaRPr sz="2000" u="none" strike="noStrike" cap="none" dirty="0">
                        <a:latin typeface="Bookman Old Style" panose="02050604050505020204" pitchFamily="18" charset="0"/>
                      </a:endParaRPr>
                    </a:p>
                  </a:txBody>
                  <a:tcPr marL="6425" marR="6425" marT="6425" marB="0" anchor="ctr"/>
                </a:tc>
                <a:tc>
                  <a:txBody>
                    <a:bodyPr/>
                    <a:lstStyle/>
                    <a:p>
                      <a:pPr marL="0" marR="0" lvl="0" indent="0" algn="ctr" rtl="0">
                        <a:spcBef>
                          <a:spcPts val="0"/>
                        </a:spcBef>
                        <a:spcAft>
                          <a:spcPts val="0"/>
                        </a:spcAft>
                        <a:buClr>
                          <a:schemeClr val="dk1"/>
                        </a:buClr>
                        <a:buSzPts val="1400"/>
                        <a:buFont typeface="Calibri"/>
                        <a:buNone/>
                      </a:pPr>
                      <a:r>
                        <a:rPr lang="en-PH" sz="2000" u="none" strike="noStrike" cap="none" dirty="0">
                          <a:latin typeface="Bookman Old Style" panose="02050604050505020204" pitchFamily="18" charset="0"/>
                        </a:rPr>
                        <a:t>Person-in-Charge</a:t>
                      </a:r>
                      <a:endParaRPr sz="2000" u="none" strike="noStrike" cap="none" dirty="0">
                        <a:latin typeface="Bookman Old Style" panose="02050604050505020204" pitchFamily="18" charset="0"/>
                      </a:endParaRPr>
                    </a:p>
                  </a:txBody>
                  <a:tcPr marL="6425" marR="6425" marT="6425" marB="0" anchor="ctr"/>
                </a:tc>
                <a:tc>
                  <a:txBody>
                    <a:bodyPr/>
                    <a:lstStyle/>
                    <a:p>
                      <a:pPr marL="0" marR="0" lvl="0" indent="0" algn="ctr" rtl="0">
                        <a:spcBef>
                          <a:spcPts val="0"/>
                        </a:spcBef>
                        <a:spcAft>
                          <a:spcPts val="0"/>
                        </a:spcAft>
                        <a:buClr>
                          <a:schemeClr val="dk1"/>
                        </a:buClr>
                        <a:buSzPts val="1400"/>
                        <a:buFont typeface="Calibri"/>
                        <a:buNone/>
                      </a:pPr>
                      <a:r>
                        <a:rPr lang="en-PH" sz="2000" u="none" strike="noStrike" cap="none" dirty="0">
                          <a:latin typeface="Bookman Old Style" panose="02050604050505020204" pitchFamily="18" charset="0"/>
                        </a:rPr>
                        <a:t>Target date of Completion</a:t>
                      </a:r>
                      <a:endParaRPr sz="2000" u="none" strike="noStrike" cap="none" dirty="0">
                        <a:latin typeface="Bookman Old Style" panose="02050604050505020204" pitchFamily="18" charset="0"/>
                      </a:endParaRPr>
                    </a:p>
                  </a:txBody>
                  <a:tcPr marL="6425" marR="6425" marT="6425" marB="0" anchor="ctr"/>
                </a:tc>
                <a:extLst>
                  <a:ext uri="{0D108BD9-81ED-4DB2-BD59-A6C34878D82A}">
                    <a16:rowId xmlns:a16="http://schemas.microsoft.com/office/drawing/2014/main" val="1924405807"/>
                  </a:ext>
                </a:extLst>
              </a:tr>
              <a:tr h="370840">
                <a:tc>
                  <a:txBody>
                    <a:bodyPr/>
                    <a:lstStyle/>
                    <a:p>
                      <a:pPr marL="0" marR="0" lvl="0" indent="0" algn="ctr" rtl="0">
                        <a:lnSpc>
                          <a:spcPct val="100000"/>
                        </a:lnSpc>
                        <a:spcBef>
                          <a:spcPts val="0"/>
                        </a:spcBef>
                        <a:spcAft>
                          <a:spcPts val="0"/>
                        </a:spcAft>
                        <a:buClr>
                          <a:srgbClr val="000000"/>
                        </a:buClr>
                        <a:buSzPts val="1800"/>
                        <a:buFont typeface="Arial"/>
                        <a:buNone/>
                      </a:pPr>
                      <a:r>
                        <a:rPr lang="en-US" sz="2000" u="none" strike="noStrike" cap="none" dirty="0">
                          <a:latin typeface="Bookman Old Style" panose="02050604050505020204" pitchFamily="18" charset="0"/>
                        </a:rPr>
                        <a:t>100% of struggling readers and numeracy learners (Grades 1–6) identified and enrolled in intervention program</a:t>
                      </a:r>
                      <a:endParaRPr sz="2000" u="none" strike="noStrike" cap="none" dirty="0">
                        <a:latin typeface="Bookman Old Style" panose="02050604050505020204" pitchFamily="18" charset="0"/>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800"/>
                        <a:buFont typeface="Arial"/>
                        <a:buNone/>
                      </a:pPr>
                      <a:r>
                        <a:rPr lang="en-US" sz="2000" u="none" strike="noStrike" cap="none" dirty="0">
                          <a:latin typeface="Bookman Old Style" panose="02050604050505020204" pitchFamily="18" charset="0"/>
                        </a:rPr>
                        <a:t>Under — only 70% of targeted learners have completed remediation sessions for Q2</a:t>
                      </a:r>
                      <a:endParaRPr sz="2000" u="none" strike="noStrike" cap="none" dirty="0">
                        <a:latin typeface="Bookman Old Style" panose="02050604050505020204" pitchFamily="18" charset="0"/>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800"/>
                        <a:buFont typeface="Arial"/>
                        <a:buNone/>
                      </a:pPr>
                      <a:r>
                        <a:rPr lang="en-US" sz="2000" u="none" strike="noStrike" cap="none" dirty="0">
                          <a:latin typeface="Bookman Old Style" panose="02050604050505020204" pitchFamily="18" charset="0"/>
                        </a:rPr>
                        <a:t>Intensify reading and numeracy remediation sessions; conduct after-class tutorials and learning camps; administer PHIL-IRI and CRLA post-assessment to measure progress</a:t>
                      </a:r>
                      <a:endParaRPr sz="2000" u="none" strike="noStrike" cap="none" dirty="0">
                        <a:latin typeface="Bookman Old Style" panose="02050604050505020204" pitchFamily="18" charset="0"/>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800"/>
                        <a:buFont typeface="Arial"/>
                        <a:buNone/>
                      </a:pPr>
                      <a:r>
                        <a:rPr lang="en-US" sz="2000" u="none" strike="noStrike" cap="none" dirty="0">
                          <a:latin typeface="Bookman Old Style" panose="02050604050505020204" pitchFamily="18" charset="0"/>
                        </a:rPr>
                        <a:t>Class Advisers, Reading Coordinator, School Head</a:t>
                      </a:r>
                      <a:endParaRPr sz="2000" u="none" strike="noStrike" cap="none" dirty="0">
                        <a:latin typeface="Bookman Old Style" panose="02050604050505020204" pitchFamily="18" charset="0"/>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800"/>
                        <a:buFont typeface="Arial"/>
                        <a:buNone/>
                      </a:pPr>
                      <a:r>
                        <a:rPr lang="en-US" sz="2000" u="none" strike="noStrike" cap="none" dirty="0">
                          <a:latin typeface="Bookman Old Style" panose="02050604050505020204" pitchFamily="18" charset="0"/>
                        </a:rPr>
                        <a:t>End of 2nd Trimester, SY 2026–2027</a:t>
                      </a:r>
                      <a:endParaRPr sz="2000" u="none" strike="noStrike" cap="none" dirty="0">
                        <a:latin typeface="Bookman Old Style" panose="02050604050505020204" pitchFamily="18" charset="0"/>
                      </a:endParaRPr>
                    </a:p>
                  </a:txBody>
                  <a:tcPr marL="91450" marR="91450" marT="45725" marB="45725"/>
                </a:tc>
                <a:extLst>
                  <a:ext uri="{0D108BD9-81ED-4DB2-BD59-A6C34878D82A}">
                    <a16:rowId xmlns:a16="http://schemas.microsoft.com/office/drawing/2014/main" val="2811183777"/>
                  </a:ext>
                </a:extLst>
              </a:tr>
              <a:tr h="370840">
                <a:tc>
                  <a:txBody>
                    <a:bodyPr/>
                    <a:lstStyle/>
                    <a:p>
                      <a:pPr marL="0" marR="0" lvl="0" indent="0" algn="ctr" rtl="0">
                        <a:lnSpc>
                          <a:spcPct val="100000"/>
                        </a:lnSpc>
                        <a:spcBef>
                          <a:spcPts val="0"/>
                        </a:spcBef>
                        <a:spcAft>
                          <a:spcPts val="0"/>
                        </a:spcAft>
                        <a:buClr>
                          <a:srgbClr val="000000"/>
                        </a:buClr>
                        <a:buSzPts val="1800"/>
                        <a:buFont typeface="Arial"/>
                        <a:buNone/>
                      </a:pPr>
                      <a:r>
                        <a:rPr lang="en-US" sz="2000" u="none" strike="noStrike" cap="none" dirty="0">
                          <a:latin typeface="Bookman Old Style" panose="02050604050505020204" pitchFamily="18" charset="0"/>
                        </a:rPr>
                        <a:t>Reduce absenteeism rate to below 5% by end of the school year</a:t>
                      </a:r>
                      <a:endParaRPr sz="2000" u="none" strike="noStrike" cap="none" dirty="0">
                        <a:latin typeface="Bookman Old Style" panose="02050604050505020204" pitchFamily="18" charset="0"/>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800"/>
                        <a:buFont typeface="Arial"/>
                        <a:buNone/>
                      </a:pPr>
                      <a:r>
                        <a:rPr lang="en-US" sz="2000" u="none" strike="noStrike" cap="none" dirty="0">
                          <a:latin typeface="Bookman Old Style" panose="02050604050505020204" pitchFamily="18" charset="0"/>
                        </a:rPr>
                        <a:t>Under — current absenteeism rate remains above the target threshold for Q2</a:t>
                      </a:r>
                      <a:endParaRPr sz="2000" u="none" strike="noStrike" cap="none" dirty="0">
                        <a:latin typeface="Bookman Old Style" panose="02050604050505020204" pitchFamily="18" charset="0"/>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800"/>
                        <a:buFont typeface="Arial"/>
                        <a:buNone/>
                      </a:pPr>
                      <a:r>
                        <a:rPr lang="en-US" sz="2000" u="none" strike="noStrike" cap="none" dirty="0">
                          <a:latin typeface="Bookman Old Style" panose="02050604050505020204" pitchFamily="18" charset="0"/>
                        </a:rPr>
                        <a:t>Conduct home visitation for habitually absent learners; strengthen parent engagement through regular PTA meetings; coordinate with barangay officials for community monitoring</a:t>
                      </a:r>
                      <a:endParaRPr sz="2000" u="none" strike="noStrike" cap="none" dirty="0">
                        <a:latin typeface="Bookman Old Style" panose="02050604050505020204" pitchFamily="18" charset="0"/>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800"/>
                        <a:buFont typeface="Arial"/>
                        <a:buNone/>
                      </a:pPr>
                      <a:r>
                        <a:rPr lang="en-US" sz="2000" u="none" strike="noStrike" cap="none" dirty="0">
                          <a:latin typeface="Bookman Old Style" panose="02050604050505020204" pitchFamily="18" charset="0"/>
                        </a:rPr>
                        <a:t>Guidance Teacher, Class Advisers, PTA Officers</a:t>
                      </a:r>
                      <a:endParaRPr sz="2000" u="none" strike="noStrike" cap="none" dirty="0">
                        <a:latin typeface="Bookman Old Style" panose="02050604050505020204" pitchFamily="18" charset="0"/>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800"/>
                        <a:buFont typeface="Arial"/>
                        <a:buNone/>
                      </a:pPr>
                      <a:r>
                        <a:rPr lang="en-US" sz="2000" dirty="0">
                          <a:latin typeface="Bookman Old Style" panose="02050604050505020204" pitchFamily="18" charset="0"/>
                        </a:rPr>
                        <a:t>End of 2nd Trimester, SY 2026–2027</a:t>
                      </a:r>
                      <a:endParaRPr sz="2000" u="none" strike="noStrike" cap="none" dirty="0">
                        <a:latin typeface="Bookman Old Style" panose="02050604050505020204" pitchFamily="18" charset="0"/>
                      </a:endParaRPr>
                    </a:p>
                  </a:txBody>
                  <a:tcPr marL="91450" marR="91450" marT="45725" marB="45725"/>
                </a:tc>
                <a:extLst>
                  <a:ext uri="{0D108BD9-81ED-4DB2-BD59-A6C34878D82A}">
                    <a16:rowId xmlns:a16="http://schemas.microsoft.com/office/drawing/2014/main" val="2784130353"/>
                  </a:ext>
                </a:extLst>
              </a:tr>
              <a:tr h="370840">
                <a:tc>
                  <a:txBody>
                    <a:bodyPr/>
                    <a:lstStyle/>
                    <a:p>
                      <a:endParaRPr lang="en-US" sz="2000" dirty="0">
                        <a:latin typeface="Bookman Old Style" panose="02050604050505020204" pitchFamily="18" charset="0"/>
                      </a:endParaRPr>
                    </a:p>
                    <a:p>
                      <a:endParaRPr lang="en-US" sz="2000" dirty="0">
                        <a:latin typeface="Bookman Old Style" panose="02050604050505020204" pitchFamily="18" charset="0"/>
                      </a:endParaRPr>
                    </a:p>
                    <a:p>
                      <a:r>
                        <a:rPr lang="en-US" sz="2000" dirty="0">
                          <a:latin typeface="Bookman Old Style" panose="02050604050505020204" pitchFamily="18" charset="0"/>
                        </a:rPr>
                        <a:t>Construction of 2 additional classrooms to address classroom shortage and improve learning conditions.</a:t>
                      </a:r>
                    </a:p>
                    <a:p>
                      <a:endParaRPr lang="en-US" sz="2000" dirty="0">
                        <a:latin typeface="Bookman Old Style" panose="02050604050505020204" pitchFamily="18" charset="0"/>
                      </a:endParaRPr>
                    </a:p>
                    <a:p>
                      <a:endParaRPr lang="en-US" sz="2000" dirty="0">
                        <a:latin typeface="Bookman Old Style" panose="02050604050505020204" pitchFamily="18" charset="0"/>
                      </a:endParaRPr>
                    </a:p>
                  </a:txBody>
                  <a:tcPr/>
                </a:tc>
                <a:tc>
                  <a:txBody>
                    <a:bodyPr/>
                    <a:lstStyle/>
                    <a:p>
                      <a:r>
                        <a:rPr lang="en-US" sz="2000" dirty="0">
                          <a:latin typeface="Bookman Old Style" panose="02050604050505020204" pitchFamily="18" charset="0"/>
                        </a:rPr>
                        <a:t>Target not achieved due to insufficient funding and non-inclusion in the current year's infrastructure allocation, resulting in continued classroom shortages and overcrowding.</a:t>
                      </a:r>
                    </a:p>
                  </a:txBody>
                  <a:tcPr/>
                </a:tc>
                <a:tc>
                  <a:txBody>
                    <a:bodyPr/>
                    <a:lstStyle/>
                    <a:p>
                      <a:r>
                        <a:rPr lang="en-US" sz="2000" dirty="0">
                          <a:latin typeface="Bookman Old Style" panose="02050604050505020204" pitchFamily="18" charset="0"/>
                        </a:rPr>
                        <a:t>Prepare and submit classroom construction proposals; coordinate with the Division Office, LGU, and other stakeholders for funding support; advocate for inclusion in priority school building programs; utilize temporary learning spaces while awaiting construction.</a:t>
                      </a:r>
                    </a:p>
                  </a:txBody>
                  <a:tcPr/>
                </a:tc>
                <a:tc>
                  <a:txBody>
                    <a:bodyPr/>
                    <a:lstStyle/>
                    <a:p>
                      <a:r>
                        <a:rPr lang="en-US" sz="2000" dirty="0">
                          <a:latin typeface="Bookman Old Style" panose="02050604050505020204" pitchFamily="18" charset="0"/>
                        </a:rPr>
                        <a:t>School Head, School Planning Team, District Engineer/Property Custodian, SGOD/School Facilities Coordinator</a:t>
                      </a:r>
                    </a:p>
                  </a:txBody>
                  <a:tcPr/>
                </a:tc>
                <a:tc>
                  <a:txBody>
                    <a:bodyPr/>
                    <a:lstStyle/>
                    <a:p>
                      <a:r>
                        <a:rPr lang="en-US" sz="2000" dirty="0">
                          <a:latin typeface="Bookman Old Style" panose="02050604050505020204" pitchFamily="18" charset="0"/>
                        </a:rPr>
                        <a:t>End of School Year 2026–2027 or upon approval and release of funds.</a:t>
                      </a:r>
                    </a:p>
                  </a:txBody>
                  <a:tcPr/>
                </a:tc>
                <a:extLst>
                  <a:ext uri="{0D108BD9-81ED-4DB2-BD59-A6C34878D82A}">
                    <a16:rowId xmlns:a16="http://schemas.microsoft.com/office/drawing/2014/main" val="2056057518"/>
                  </a:ext>
                </a:extLst>
              </a:tr>
            </a:tbl>
          </a:graphicData>
        </a:graphic>
      </p:graphicFrame>
    </p:spTree>
    <p:extLst>
      <p:ext uri="{BB962C8B-B14F-4D97-AF65-F5344CB8AC3E}">
        <p14:creationId xmlns:p14="http://schemas.microsoft.com/office/powerpoint/2010/main" val="10033225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a:p>
        </p:txBody>
      </p:sp>
      <p:grpSp>
        <p:nvGrpSpPr>
          <p:cNvPr id="3" name="Group 3"/>
          <p:cNvGrpSpPr/>
          <p:nvPr/>
        </p:nvGrpSpPr>
        <p:grpSpPr>
          <a:xfrm>
            <a:off x="7373057" y="413555"/>
            <a:ext cx="3541887" cy="1496857"/>
            <a:chOff x="0" y="0"/>
            <a:chExt cx="4722516" cy="1995809"/>
          </a:xfrm>
        </p:grpSpPr>
        <p:grpSp>
          <p:nvGrpSpPr>
            <p:cNvPr id="4" name="Group 4"/>
            <p:cNvGrpSpPr/>
            <p:nvPr/>
          </p:nvGrpSpPr>
          <p:grpSpPr>
            <a:xfrm>
              <a:off x="0" y="239519"/>
              <a:ext cx="4722516" cy="1516772"/>
              <a:chOff x="0" y="0"/>
              <a:chExt cx="1265339" cy="406400"/>
            </a:xfrm>
          </p:grpSpPr>
          <p:sp>
            <p:nvSpPr>
              <p:cNvPr id="5" name="Freeform 5"/>
              <p:cNvSpPr/>
              <p:nvPr/>
            </p:nvSpPr>
            <p:spPr>
              <a:xfrm>
                <a:off x="0" y="0"/>
                <a:ext cx="1265339" cy="406400"/>
              </a:xfrm>
              <a:custGeom>
                <a:avLst/>
                <a:gdLst/>
                <a:ahLst/>
                <a:cxnLst/>
                <a:rect l="l" t="t" r="r" b="b"/>
                <a:pathLst>
                  <a:path w="1265339" h="406400">
                    <a:moveTo>
                      <a:pt x="1062139" y="0"/>
                    </a:moveTo>
                    <a:cubicBezTo>
                      <a:pt x="1174363" y="0"/>
                      <a:pt x="1265339" y="90976"/>
                      <a:pt x="1265339" y="203200"/>
                    </a:cubicBezTo>
                    <a:cubicBezTo>
                      <a:pt x="1265339" y="315424"/>
                      <a:pt x="1174363" y="406400"/>
                      <a:pt x="1062139" y="406400"/>
                    </a:cubicBezTo>
                    <a:lnTo>
                      <a:pt x="203200" y="406400"/>
                    </a:lnTo>
                    <a:cubicBezTo>
                      <a:pt x="90976" y="406400"/>
                      <a:pt x="0" y="315424"/>
                      <a:pt x="0" y="203200"/>
                    </a:cubicBezTo>
                    <a:cubicBezTo>
                      <a:pt x="0" y="90976"/>
                      <a:pt x="90976" y="0"/>
                      <a:pt x="203200" y="0"/>
                    </a:cubicBezTo>
                    <a:close/>
                  </a:path>
                </a:pathLst>
              </a:custGeom>
              <a:solidFill>
                <a:srgbClr val="FFFFFF"/>
              </a:solidFill>
            </p:spPr>
            <p:txBody>
              <a:bodyPr/>
              <a:lstStyle/>
              <a:p>
                <a:endParaRPr lang="en-US"/>
              </a:p>
            </p:txBody>
          </p:sp>
          <p:sp>
            <p:nvSpPr>
              <p:cNvPr id="6" name="TextBox 6"/>
              <p:cNvSpPr txBox="1"/>
              <p:nvPr/>
            </p:nvSpPr>
            <p:spPr>
              <a:xfrm>
                <a:off x="0" y="-38100"/>
                <a:ext cx="1265339" cy="444500"/>
              </a:xfrm>
              <a:prstGeom prst="rect">
                <a:avLst/>
              </a:prstGeom>
            </p:spPr>
            <p:txBody>
              <a:bodyPr lIns="50800" tIns="50800" rIns="50800" bIns="50800" rtlCol="0" anchor="ctr"/>
              <a:lstStyle/>
              <a:p>
                <a:pPr algn="ctr">
                  <a:lnSpc>
                    <a:spcPts val="2659"/>
                  </a:lnSpc>
                  <a:spcBef>
                    <a:spcPct val="0"/>
                  </a:spcBef>
                </a:pPr>
                <a:endParaRPr/>
              </a:p>
            </p:txBody>
          </p:sp>
        </p:grpSp>
        <p:sp>
          <p:nvSpPr>
            <p:cNvPr id="7" name="Freeform 7"/>
            <p:cNvSpPr/>
            <p:nvPr/>
          </p:nvSpPr>
          <p:spPr>
            <a:xfrm>
              <a:off x="677030" y="0"/>
              <a:ext cx="3368455" cy="1995809"/>
            </a:xfrm>
            <a:custGeom>
              <a:avLst/>
              <a:gdLst/>
              <a:ahLst/>
              <a:cxnLst/>
              <a:rect l="l" t="t" r="r" b="b"/>
              <a:pathLst>
                <a:path w="3368455" h="1995809">
                  <a:moveTo>
                    <a:pt x="0" y="0"/>
                  </a:moveTo>
                  <a:lnTo>
                    <a:pt x="3368455" y="0"/>
                  </a:lnTo>
                  <a:lnTo>
                    <a:pt x="3368455" y="1995809"/>
                  </a:lnTo>
                  <a:lnTo>
                    <a:pt x="0" y="1995809"/>
                  </a:lnTo>
                  <a:lnTo>
                    <a:pt x="0" y="0"/>
                  </a:lnTo>
                  <a:close/>
                </a:path>
              </a:pathLst>
            </a:custGeom>
            <a:blipFill>
              <a:blip r:embed="rId3"/>
              <a:stretch>
                <a:fillRect/>
              </a:stretch>
            </a:blipFill>
          </p:spPr>
          <p:txBody>
            <a:bodyPr/>
            <a:lstStyle/>
            <a:p>
              <a:endParaRPr lang="en-US"/>
            </a:p>
          </p:txBody>
        </p:sp>
      </p:grpSp>
      <p:sp>
        <p:nvSpPr>
          <p:cNvPr id="8" name="TextBox 8"/>
          <p:cNvSpPr txBox="1"/>
          <p:nvPr/>
        </p:nvSpPr>
        <p:spPr>
          <a:xfrm>
            <a:off x="1543740" y="4195762"/>
            <a:ext cx="15200521" cy="1895475"/>
          </a:xfrm>
          <a:prstGeom prst="rect">
            <a:avLst/>
          </a:prstGeom>
        </p:spPr>
        <p:txBody>
          <a:bodyPr lIns="0" tIns="0" rIns="0" bIns="0" rtlCol="0" anchor="t">
            <a:spAutoFit/>
          </a:bodyPr>
          <a:lstStyle/>
          <a:p>
            <a:pPr algn="ctr">
              <a:lnSpc>
                <a:spcPts val="14958"/>
              </a:lnSpc>
            </a:pPr>
            <a:r>
              <a:rPr lang="en-US" sz="12465" b="1">
                <a:solidFill>
                  <a:srgbClr val="FFFFFF"/>
                </a:solidFill>
                <a:latin typeface="Open Sans Ultra-Bold"/>
                <a:ea typeface="Open Sans Ultra-Bold"/>
                <a:cs typeface="Open Sans Ultra-Bold"/>
                <a:sym typeface="Open Sans Ultra-Bold"/>
              </a:rPr>
              <a:t>Thank you!</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438</TotalTime>
  <Words>1743</Words>
  <Application>Microsoft Office PowerPoint</Application>
  <PresentationFormat>Custom</PresentationFormat>
  <Paragraphs>250</Paragraphs>
  <Slides>17</Slides>
  <Notes>7</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17</vt:i4>
      </vt:variant>
    </vt:vector>
  </HeadingPairs>
  <TitlesOfParts>
    <vt:vector size="31" baseType="lpstr">
      <vt:lpstr>Bookman Old Style</vt:lpstr>
      <vt:lpstr>Cambria</vt:lpstr>
      <vt:lpstr>Libre Franklin</vt:lpstr>
      <vt:lpstr>Calibri</vt:lpstr>
      <vt:lpstr>SimSun</vt:lpstr>
      <vt:lpstr>Amasis MT Pro Black</vt:lpstr>
      <vt:lpstr>Wingdings</vt:lpstr>
      <vt:lpstr>Libre Franklin Black</vt:lpstr>
      <vt:lpstr>Arial</vt:lpstr>
      <vt:lpstr>Aptos</vt:lpstr>
      <vt:lpstr>Open Sans Ultra-Bold</vt:lpstr>
      <vt:lpstr>Times New Roman</vt:lpstr>
      <vt:lpstr>Segoe UI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programs, interventions, or initiatives have been implemented in your school to prevent and reduce learner dropouts? </vt:lpstr>
      <vt:lpstr>2. If the school has a high number of  Learners at Risk of Dropping Out: What are the key limitations, gaps, or challenges affecting the effectiveness of these programs? Which programs or interventions need to be strengthened, improved, or redesigned? What additional support or resources are needed to make these interventions more effective?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Copy of DepEd with Bagong Pilipinas Presentation Template</dc:title>
  <dc:creator>Admin-ICT</dc:creator>
  <cp:lastModifiedBy>User</cp:lastModifiedBy>
  <cp:revision>27</cp:revision>
  <dcterms:created xsi:type="dcterms:W3CDTF">2006-08-16T00:00:00Z</dcterms:created>
  <dcterms:modified xsi:type="dcterms:W3CDTF">2026-09-02T07:19:32Z</dcterms:modified>
  <dc:identifier>DAHK7bK72hQ</dc:identifier>
</cp:coreProperties>
</file>